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9" r:id="rId3"/>
    <p:sldId id="288" r:id="rId4"/>
    <p:sldId id="289" r:id="rId5"/>
    <p:sldId id="292" r:id="rId6"/>
    <p:sldId id="293" r:id="rId7"/>
    <p:sldId id="258" r:id="rId8"/>
    <p:sldId id="276" r:id="rId9"/>
    <p:sldId id="296" r:id="rId10"/>
    <p:sldId id="294" r:id="rId11"/>
    <p:sldId id="259" r:id="rId12"/>
    <p:sldId id="295" r:id="rId13"/>
    <p:sldId id="290" r:id="rId14"/>
    <p:sldId id="291" r:id="rId15"/>
    <p:sldId id="280" r:id="rId16"/>
    <p:sldId id="282" r:id="rId17"/>
    <p:sldId id="287" r:id="rId18"/>
    <p:sldId id="286" r:id="rId19"/>
    <p:sldId id="283" r:id="rId20"/>
    <p:sldId id="284" r:id="rId21"/>
    <p:sldId id="297" r:id="rId22"/>
    <p:sldId id="262" r:id="rId23"/>
    <p:sldId id="263" r:id="rId24"/>
    <p:sldId id="298" r:id="rId25"/>
    <p:sldId id="264" r:id="rId26"/>
    <p:sldId id="265" r:id="rId27"/>
    <p:sldId id="266" r:id="rId28"/>
    <p:sldId id="299"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67" d="100"/>
          <a:sy n="67"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60619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5C031E-0CCB-448A-ABE8-466FA45873F7}"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41567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324028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988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354897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208363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1761456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3867516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295512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307432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74044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5C031E-0CCB-448A-ABE8-466FA45873F7}"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403597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5C031E-0CCB-448A-ABE8-466FA45873F7}"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45697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390937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277933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05C031E-0CCB-448A-ABE8-466FA45873F7}" type="datetimeFigureOut">
              <a:rPr lang="en-US" smtClean="0"/>
              <a:t>1/16/2020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392491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5C031E-0CCB-448A-ABE8-466FA45873F7}"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A2C9F-01D8-4655-B0D6-A7C9FD0EA8CE}" type="slidenum">
              <a:rPr lang="en-US" smtClean="0"/>
              <a:t>‹#›</a:t>
            </a:fld>
            <a:endParaRPr lang="en-US"/>
          </a:p>
        </p:txBody>
      </p:sp>
    </p:spTree>
    <p:extLst>
      <p:ext uri="{BB962C8B-B14F-4D97-AF65-F5344CB8AC3E}">
        <p14:creationId xmlns:p14="http://schemas.microsoft.com/office/powerpoint/2010/main" val="96919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64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5C031E-0CCB-448A-ABE8-466FA45873F7}" type="datetimeFigureOut">
              <a:rPr lang="en-US" smtClean="0"/>
              <a:t>1/16/2020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A2A2C9F-01D8-4655-B0D6-A7C9FD0EA8CE}" type="slidenum">
              <a:rPr lang="en-US" smtClean="0"/>
              <a:t>‹#›</a:t>
            </a:fld>
            <a:endParaRPr lang="en-US"/>
          </a:p>
        </p:txBody>
      </p:sp>
    </p:spTree>
    <p:extLst>
      <p:ext uri="{BB962C8B-B14F-4D97-AF65-F5344CB8AC3E}">
        <p14:creationId xmlns:p14="http://schemas.microsoft.com/office/powerpoint/2010/main" val="148895452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tiff"/><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1939" y="2600325"/>
            <a:ext cx="7138034" cy="3514725"/>
          </a:xfrm>
          <a:solidFill>
            <a:schemeClr val="accent6">
              <a:lumMod val="75000"/>
            </a:schemeClr>
          </a:solidFill>
        </p:spPr>
        <p:txBody>
          <a:bodyPr>
            <a:normAutofit/>
          </a:bodyPr>
          <a:lstStyle/>
          <a:p>
            <a:pPr algn="ctr"/>
            <a:r>
              <a:rPr lang="fa-IR" sz="9600" dirty="0" smtClean="0">
                <a:solidFill>
                  <a:schemeClr val="accent1">
                    <a:lumMod val="40000"/>
                    <a:lumOff val="60000"/>
                  </a:schemeClr>
                </a:solidFill>
                <a:cs typeface="B Jadid" panose="00000700000000000000" pitchFamily="2" charset="-78"/>
              </a:rPr>
              <a:t>خالص سازی پروتئین</a:t>
            </a:r>
            <a:endParaRPr lang="en-US" sz="9600" dirty="0">
              <a:solidFill>
                <a:schemeClr val="accent1">
                  <a:lumMod val="40000"/>
                  <a:lumOff val="60000"/>
                </a:schemeClr>
              </a:solidFill>
              <a:cs typeface="B Jadid" panose="00000700000000000000" pitchFamily="2" charset="-78"/>
            </a:endParaRPr>
          </a:p>
        </p:txBody>
      </p:sp>
      <p:pic>
        <p:nvPicPr>
          <p:cNvPr id="5" name="Picture 3" descr="3D-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287504"/>
            <a:ext cx="38068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36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645" y="238406"/>
            <a:ext cx="9404723" cy="833157"/>
          </a:xfrm>
        </p:spPr>
        <p:txBody>
          <a:bodyPr/>
          <a:lstStyle/>
          <a:p>
            <a:pPr algn="r" rtl="1"/>
            <a:r>
              <a:rPr lang="fa-IR" sz="4000" dirty="0" smtClean="0">
                <a:solidFill>
                  <a:srgbClr val="FFFF00"/>
                </a:solidFill>
                <a:cs typeface="B Jadid" panose="00000700000000000000" pitchFamily="2" charset="-78"/>
              </a:rPr>
              <a:t>فرآیند تولید </a:t>
            </a:r>
            <a:r>
              <a:rPr lang="fa-IR" sz="4000" dirty="0">
                <a:solidFill>
                  <a:srgbClr val="FFFF00"/>
                </a:solidFill>
                <a:cs typeface="B Jadid" panose="00000700000000000000" pitchFamily="2" charset="-78"/>
              </a:rPr>
              <a:t>پروتئین </a:t>
            </a:r>
            <a:r>
              <a:rPr lang="fa-IR" sz="4000" dirty="0" smtClean="0">
                <a:solidFill>
                  <a:srgbClr val="FFFF00"/>
                </a:solidFill>
                <a:cs typeface="B Jadid" panose="00000700000000000000" pitchFamily="2" charset="-78"/>
              </a:rPr>
              <a:t>نوترکیب</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1385887"/>
            <a:ext cx="9236827" cy="4940808"/>
          </a:xfrm>
          <a:prstGeom prst="rect">
            <a:avLst/>
          </a:prstGeom>
        </p:spPr>
      </p:pic>
    </p:spTree>
    <p:extLst>
      <p:ext uri="{BB962C8B-B14F-4D97-AF65-F5344CB8AC3E}">
        <p14:creationId xmlns:p14="http://schemas.microsoft.com/office/powerpoint/2010/main" val="1026191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57312"/>
            <a:ext cx="11505662" cy="5272088"/>
          </a:xfrm>
          <a:solidFill>
            <a:schemeClr val="bg2">
              <a:lumMod val="40000"/>
              <a:lumOff val="60000"/>
            </a:schemeClr>
          </a:solidFill>
          <a:ln>
            <a:solidFill>
              <a:schemeClr val="bg2"/>
            </a:solidFill>
          </a:ln>
          <a:effectLst>
            <a:glow rad="228600">
              <a:schemeClr val="accent1">
                <a:satMod val="175000"/>
                <a:alpha val="40000"/>
              </a:schemeClr>
            </a:glow>
            <a:outerShdw blurRad="50800" dist="38100" dir="18900000" algn="bl" rotWithShape="0">
              <a:prstClr val="black">
                <a:alpha val="40000"/>
              </a:prstClr>
            </a:outerShdw>
          </a:effectLst>
        </p:spPr>
        <p:txBody>
          <a:bodyPr>
            <a:normAutofit lnSpcReduction="10000"/>
          </a:bodyPr>
          <a:lstStyle/>
          <a:p>
            <a:pPr marL="0" indent="0" algn="r" rtl="1">
              <a:buNone/>
            </a:pPr>
            <a:r>
              <a:rPr lang="fa-IR" sz="2400" dirty="0" smtClean="0">
                <a:latin typeface="Arial" panose="020B0604020202020204" pitchFamily="34" charset="0"/>
                <a:ea typeface="Arial" panose="020B0604020202020204" pitchFamily="34" charset="0"/>
                <a:cs typeface="B Nazanin" panose="00000400000000000000" pitchFamily="2" charset="-78"/>
              </a:rPr>
              <a:t>- </a:t>
            </a:r>
            <a:r>
              <a:rPr lang="fa-IR" sz="2600" dirty="0" smtClean="0">
                <a:latin typeface="Arial" panose="020B0604020202020204" pitchFamily="34" charset="0"/>
                <a:ea typeface="Arial" panose="020B0604020202020204" pitchFamily="34" charset="0"/>
                <a:cs typeface="B Nazanin" panose="00000400000000000000" pitchFamily="2" charset="-78"/>
              </a:rPr>
              <a:t>محققین حوزه زیست فناوری مشغول </a:t>
            </a:r>
            <a:r>
              <a:rPr lang="fa-IR" sz="2600" dirty="0">
                <a:latin typeface="Arial" panose="020B0604020202020204" pitchFamily="34" charset="0"/>
                <a:ea typeface="Arial" panose="020B0604020202020204" pitchFamily="34" charset="0"/>
                <a:cs typeface="B Nazanin" panose="00000400000000000000" pitchFamily="2" charset="-78"/>
              </a:rPr>
              <a:t>فعالیت در راستای گشودن دریچه های جدیدی از ارتقاء سطح سلامت و بهداشت عمومی، کشف روش ها و داروهای نوین درمانگر، افزایش سطح کیفی محصولات غذایی و شیمیایی، پیشرفت علوم زیستی و پزشکی هستند و همچنین صنایع متعددی برای رفع نیازهای انسانی در حوزه واکسن ها و داروهای نوترکیب، موادغذایی با ارزش زیستی بالا، محصولات شیمیایی با راندمان بهینه و دیگر محصولات بیوتکنولوژی با کاربردهای متنوع فعالیت دارند. </a:t>
            </a:r>
            <a:endParaRPr lang="fa-IR" sz="2600" dirty="0" smtClean="0">
              <a:latin typeface="Arial" panose="020B0604020202020204" pitchFamily="34" charset="0"/>
              <a:ea typeface="Arial" panose="020B0604020202020204" pitchFamily="34" charset="0"/>
              <a:cs typeface="B Nazanin" panose="00000400000000000000" pitchFamily="2" charset="-78"/>
            </a:endParaRPr>
          </a:p>
          <a:p>
            <a:pPr marL="0" indent="0" algn="r" rtl="1">
              <a:buNone/>
            </a:pPr>
            <a:r>
              <a:rPr lang="fa-IR" sz="2600" dirty="0" smtClean="0">
                <a:latin typeface="Arial" panose="020B0604020202020204" pitchFamily="34" charset="0"/>
                <a:ea typeface="Arial" panose="020B0604020202020204" pitchFamily="34" charset="0"/>
                <a:cs typeface="B Nazanin" panose="00000400000000000000" pitchFamily="2" charset="-78"/>
              </a:rPr>
              <a:t>- با توجه به اینکه اکثر تحقیقات و تولیدات حوزه زیست فناوری دارویی بر عملکرد انواع ماکرومولکول های موردهدف در محیط های زیستی استوار است، باید بتوان در شرایط تحقیقاتی و تولیدی این ماکرومولکول ها را از بستر خود جداسازی نمود، ماکرومولکول هایی مانند انواع پروتئین های دارویی که در محیط های گیاهی و جانوری وجود دارند یا با استفاده از روش های بیوتکنولوژی در مراکز آزمایشگاهی بصورت نوترکیب تولید می شوند.</a:t>
            </a:r>
          </a:p>
          <a:p>
            <a:pPr marL="0" indent="0" algn="r" rtl="1">
              <a:buNone/>
            </a:pPr>
            <a:r>
              <a:rPr lang="fa-IR" sz="2600" dirty="0" smtClean="0">
                <a:latin typeface="Arial" panose="020B0604020202020204" pitchFamily="34" charset="0"/>
                <a:cs typeface="B Nazanin" panose="00000400000000000000" pitchFamily="2" charset="-78"/>
              </a:rPr>
              <a:t>- </a:t>
            </a:r>
            <a:r>
              <a:rPr lang="fa-IR" sz="2600" dirty="0">
                <a:latin typeface="Arial" panose="020B0604020202020204" pitchFamily="34" charset="0"/>
                <a:ea typeface="Arial" panose="020B0604020202020204" pitchFamily="34" charset="0"/>
                <a:cs typeface="B Nazanin" panose="00000400000000000000" pitchFamily="2" charset="-78"/>
              </a:rPr>
              <a:t>یکی از بزرگترین مشکلات مربوط به تولید انواع پروتئین های موجود و یا مهندسی شده </a:t>
            </a:r>
            <a:r>
              <a:rPr lang="fa-IR" sz="2600" dirty="0" smtClean="0">
                <a:latin typeface="Arial" panose="020B0604020202020204" pitchFamily="34" charset="0"/>
                <a:ea typeface="Arial" panose="020B0604020202020204" pitchFamily="34" charset="0"/>
                <a:cs typeface="B Nazanin" panose="00000400000000000000" pitchFamily="2" charset="-78"/>
              </a:rPr>
              <a:t>جدید که به عنوان دارو شناخته می شوند، </a:t>
            </a:r>
            <a:r>
              <a:rPr lang="fa-IR" sz="2600" dirty="0">
                <a:latin typeface="Arial" panose="020B0604020202020204" pitchFamily="34" charset="0"/>
                <a:ea typeface="Arial" panose="020B0604020202020204" pitchFamily="34" charset="0"/>
                <a:cs typeface="B Nazanin" panose="00000400000000000000" pitchFamily="2" charset="-78"/>
              </a:rPr>
              <a:t>هزینه بالای فرآیند تولید می باشد که عمدتا مربوط به سه بخش انجام پژوهش های مقدماتی، مراحل ساخت پروتئین های نوترکیب در محیط های باکتریایی و در نهایت فرآیند جداسازی و خالص سازی محصول پروتئین هدف از میان دیگر پروتئین ها است</a:t>
            </a:r>
            <a:endParaRPr lang="fa-IR" sz="2600" dirty="0" smtClean="0"/>
          </a:p>
        </p:txBody>
      </p:sp>
      <p:sp>
        <p:nvSpPr>
          <p:cNvPr id="4" name="Title 1"/>
          <p:cNvSpPr>
            <a:spLocks noGrp="1"/>
          </p:cNvSpPr>
          <p:nvPr>
            <p:ph type="title"/>
          </p:nvPr>
        </p:nvSpPr>
        <p:spPr>
          <a:xfrm>
            <a:off x="745632" y="281268"/>
            <a:ext cx="9404723" cy="890307"/>
          </a:xfrm>
        </p:spPr>
        <p:txBody>
          <a:bodyPr/>
          <a:lstStyle/>
          <a:p>
            <a:pPr algn="r" rtl="1"/>
            <a:r>
              <a:rPr lang="fa-IR" sz="4000" dirty="0" smtClean="0">
                <a:solidFill>
                  <a:srgbClr val="FFFF00"/>
                </a:solidFill>
                <a:cs typeface="B Jadid" panose="00000700000000000000" pitchFamily="2" charset="-78"/>
              </a:rPr>
              <a:t>ضرورت تولید </a:t>
            </a:r>
            <a:r>
              <a:rPr lang="fa-IR" sz="4000" dirty="0">
                <a:solidFill>
                  <a:srgbClr val="FFFF00"/>
                </a:solidFill>
                <a:cs typeface="B Jadid" panose="00000700000000000000" pitchFamily="2" charset="-78"/>
              </a:rPr>
              <a:t>پروتئین نوترکیب</a:t>
            </a:r>
            <a:endParaRPr lang="en-US" dirty="0"/>
          </a:p>
        </p:txBody>
      </p:sp>
    </p:spTree>
    <p:extLst>
      <p:ext uri="{BB962C8B-B14F-4D97-AF65-F5344CB8AC3E}">
        <p14:creationId xmlns:p14="http://schemas.microsoft.com/office/powerpoint/2010/main" val="890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632" y="281268"/>
            <a:ext cx="9404723" cy="890307"/>
          </a:xfrm>
        </p:spPr>
        <p:txBody>
          <a:bodyPr/>
          <a:lstStyle/>
          <a:p>
            <a:pPr algn="r" rtl="1"/>
            <a:r>
              <a:rPr lang="fa-IR" sz="4000" dirty="0" smtClean="0">
                <a:solidFill>
                  <a:srgbClr val="FFFF00"/>
                </a:solidFill>
                <a:cs typeface="B Jadid" panose="00000700000000000000" pitchFamily="2" charset="-78"/>
              </a:rPr>
              <a:t>مراحل تولید و تخلیص </a:t>
            </a:r>
            <a:r>
              <a:rPr lang="fa-IR" sz="4000" dirty="0">
                <a:solidFill>
                  <a:srgbClr val="FFFF00"/>
                </a:solidFill>
                <a:cs typeface="B Jadid" panose="00000700000000000000" pitchFamily="2" charset="-78"/>
              </a:rPr>
              <a:t>پروتئین نوترکیب</a:t>
            </a:r>
            <a:endParaRPr lang="en-US" dirty="0"/>
          </a:p>
        </p:txBody>
      </p:sp>
      <p:sp>
        <p:nvSpPr>
          <p:cNvPr id="3" name="Content Placeholder 2"/>
          <p:cNvSpPr>
            <a:spLocks noGrp="1"/>
          </p:cNvSpPr>
          <p:nvPr>
            <p:ph idx="1"/>
          </p:nvPr>
        </p:nvSpPr>
        <p:spPr>
          <a:xfrm>
            <a:off x="745631" y="1443039"/>
            <a:ext cx="10141443" cy="4543424"/>
          </a:xfrm>
        </p:spPr>
        <p:txBody>
          <a:bodyPr>
            <a:normAutofit/>
          </a:bodyPr>
          <a:lstStyle/>
          <a:p>
            <a:pPr marL="571500" lvl="0" indent="-571500" defTabSz="914400" fontAlgn="base">
              <a:lnSpc>
                <a:spcPct val="125000"/>
              </a:lnSpc>
              <a:spcBef>
                <a:spcPct val="20000"/>
              </a:spcBef>
              <a:spcAft>
                <a:spcPct val="0"/>
              </a:spcAft>
              <a:buClr>
                <a:srgbClr val="330066"/>
              </a:buClr>
              <a:buSzPct val="70000"/>
              <a:buFont typeface="Wingdings" panose="05000000000000000000" pitchFamily="2" charset="2"/>
              <a:buAutoNum type="arabicPeriod"/>
            </a:pPr>
            <a:r>
              <a:rPr lang="en-US" altLang="en-US" sz="3200" dirty="0">
                <a:solidFill>
                  <a:srgbClr val="000000"/>
                </a:solidFill>
                <a:latin typeface="Arial"/>
                <a:ea typeface="+mn-ea"/>
                <a:cs typeface="+mn-cs"/>
              </a:rPr>
              <a:t>Design expression plasmid, transform, select</a:t>
            </a:r>
          </a:p>
          <a:p>
            <a:pPr marL="571500" lvl="0" indent="-571500" defTabSz="914400" fontAlgn="base">
              <a:lnSpc>
                <a:spcPct val="125000"/>
              </a:lnSpc>
              <a:spcBef>
                <a:spcPct val="20000"/>
              </a:spcBef>
              <a:spcAft>
                <a:spcPct val="0"/>
              </a:spcAft>
              <a:buClr>
                <a:srgbClr val="330066"/>
              </a:buClr>
              <a:buSzPct val="70000"/>
              <a:buFont typeface="Wingdings" panose="05000000000000000000" pitchFamily="2" charset="2"/>
              <a:buAutoNum type="arabicPeriod"/>
            </a:pPr>
            <a:r>
              <a:rPr lang="en-US" altLang="en-US" sz="3200" dirty="0">
                <a:solidFill>
                  <a:srgbClr val="000000"/>
                </a:solidFill>
                <a:latin typeface="Arial"/>
                <a:ea typeface="+mn-ea"/>
                <a:cs typeface="+mn-cs"/>
              </a:rPr>
              <a:t>Grow culture of positive clone, induce expression</a:t>
            </a:r>
          </a:p>
          <a:p>
            <a:pPr marL="571500" lvl="0" indent="-571500" defTabSz="914400" fontAlgn="base">
              <a:lnSpc>
                <a:spcPct val="125000"/>
              </a:lnSpc>
              <a:spcBef>
                <a:spcPct val="20000"/>
              </a:spcBef>
              <a:spcAft>
                <a:spcPct val="0"/>
              </a:spcAft>
              <a:buClr>
                <a:srgbClr val="330066"/>
              </a:buClr>
              <a:buSzPct val="70000"/>
              <a:buFont typeface="Wingdings" panose="05000000000000000000" pitchFamily="2" charset="2"/>
              <a:buAutoNum type="arabicPeriod"/>
            </a:pPr>
            <a:r>
              <a:rPr lang="en-US" altLang="en-US" sz="3200" dirty="0">
                <a:solidFill>
                  <a:srgbClr val="000000"/>
                </a:solidFill>
                <a:latin typeface="Arial"/>
                <a:ea typeface="+mn-ea"/>
                <a:cs typeface="+mn-cs"/>
              </a:rPr>
              <a:t>Lyse cells</a:t>
            </a:r>
          </a:p>
          <a:p>
            <a:pPr marL="571500" lvl="0" indent="-571500" defTabSz="914400" fontAlgn="base">
              <a:lnSpc>
                <a:spcPct val="125000"/>
              </a:lnSpc>
              <a:spcBef>
                <a:spcPct val="20000"/>
              </a:spcBef>
              <a:spcAft>
                <a:spcPct val="0"/>
              </a:spcAft>
              <a:buClr>
                <a:srgbClr val="330066"/>
              </a:buClr>
              <a:buSzPct val="70000"/>
              <a:buFont typeface="Wingdings" panose="05000000000000000000" pitchFamily="2" charset="2"/>
              <a:buAutoNum type="arabicPeriod"/>
            </a:pPr>
            <a:r>
              <a:rPr lang="en-US" altLang="en-US" sz="3200" dirty="0">
                <a:solidFill>
                  <a:srgbClr val="000000"/>
                </a:solidFill>
                <a:latin typeface="Arial"/>
                <a:ea typeface="+mn-ea"/>
                <a:cs typeface="+mn-cs"/>
              </a:rPr>
              <a:t>Centrifuge to isolate protein-containing fraction</a:t>
            </a:r>
          </a:p>
          <a:p>
            <a:pPr marL="571500" lvl="0" indent="-571500" defTabSz="914400" fontAlgn="base">
              <a:lnSpc>
                <a:spcPct val="125000"/>
              </a:lnSpc>
              <a:spcBef>
                <a:spcPct val="20000"/>
              </a:spcBef>
              <a:spcAft>
                <a:spcPct val="0"/>
              </a:spcAft>
              <a:buClr>
                <a:srgbClr val="330066"/>
              </a:buClr>
              <a:buSzPct val="70000"/>
              <a:buFont typeface="Wingdings" panose="05000000000000000000" pitchFamily="2" charset="2"/>
              <a:buAutoNum type="arabicPeriod"/>
            </a:pPr>
            <a:r>
              <a:rPr lang="en-US" altLang="en-US" sz="3200" dirty="0">
                <a:solidFill>
                  <a:srgbClr val="000000"/>
                </a:solidFill>
                <a:latin typeface="Arial"/>
                <a:ea typeface="+mn-ea"/>
                <a:cs typeface="+mn-cs"/>
              </a:rPr>
              <a:t>Column Chromatography—collect fractions</a:t>
            </a:r>
          </a:p>
          <a:p>
            <a:pPr marL="571500" lvl="0" indent="-571500" defTabSz="914400" fontAlgn="base">
              <a:lnSpc>
                <a:spcPct val="125000"/>
              </a:lnSpc>
              <a:spcBef>
                <a:spcPct val="20000"/>
              </a:spcBef>
              <a:spcAft>
                <a:spcPct val="0"/>
              </a:spcAft>
              <a:buClr>
                <a:srgbClr val="330066"/>
              </a:buClr>
              <a:buSzPct val="70000"/>
              <a:buFont typeface="Wingdings" panose="05000000000000000000" pitchFamily="2" charset="2"/>
              <a:buAutoNum type="arabicPeriod"/>
            </a:pPr>
            <a:r>
              <a:rPr lang="en-US" altLang="en-US" sz="3200" dirty="0">
                <a:solidFill>
                  <a:srgbClr val="000000"/>
                </a:solidFill>
                <a:latin typeface="Arial"/>
                <a:ea typeface="+mn-ea"/>
                <a:cs typeface="+mn-cs"/>
              </a:rPr>
              <a:t>Assess purity on SDS-PAGE</a:t>
            </a:r>
          </a:p>
          <a:p>
            <a:endParaRPr lang="en-US" dirty="0"/>
          </a:p>
        </p:txBody>
      </p:sp>
    </p:spTree>
    <p:extLst>
      <p:ext uri="{BB962C8B-B14F-4D97-AF65-F5344CB8AC3E}">
        <p14:creationId xmlns:p14="http://schemas.microsoft.com/office/powerpoint/2010/main" val="4008932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01" y="224118"/>
            <a:ext cx="9404723" cy="904595"/>
          </a:xfrm>
        </p:spPr>
        <p:txBody>
          <a:bodyPr/>
          <a:lstStyle/>
          <a:p>
            <a:pPr algn="r"/>
            <a:r>
              <a:rPr lang="fa-IR" sz="4400" dirty="0" smtClean="0">
                <a:solidFill>
                  <a:srgbClr val="FFFF00"/>
                </a:solidFill>
                <a:cs typeface="B Jadid" panose="00000700000000000000" pitchFamily="2" charset="-78"/>
              </a:rPr>
              <a:t>دلایل خالص سازی پروتئین ها</a:t>
            </a:r>
            <a:endParaRPr lang="en-US" dirty="0"/>
          </a:p>
        </p:txBody>
      </p:sp>
      <p:sp>
        <p:nvSpPr>
          <p:cNvPr id="4" name="Content Placeholder 3"/>
          <p:cNvSpPr>
            <a:spLocks noGrp="1" noChangeArrowheads="1"/>
          </p:cNvSpPr>
          <p:nvPr>
            <p:ph idx="1"/>
          </p:nvPr>
        </p:nvSpPr>
        <p:spPr bwMode="auto">
          <a:xfrm>
            <a:off x="385762" y="1891788"/>
            <a:ext cx="5114925" cy="404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mn-cs"/>
              </a:rPr>
              <a:t>To study its function</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mn-cs"/>
              </a:rPr>
              <a:t>To analyze its physical properties</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mn-cs"/>
              </a:rPr>
              <a:t>To determine its sequence</a:t>
            </a:r>
          </a:p>
          <a:p>
            <a:pPr marL="342900" marR="0" lvl="0" indent="-342900" algn="l" defTabSz="914400" rtl="0" eaLnBrk="1" fontAlgn="base" latinLnBrk="0" hangingPunct="1">
              <a:lnSpc>
                <a:spcPct val="100000"/>
              </a:lnSpc>
              <a:spcBef>
                <a:spcPct val="20000"/>
              </a:spcBef>
              <a:spcAft>
                <a:spcPct val="0"/>
              </a:spcAft>
              <a:buClr>
                <a:srgbClr val="330066"/>
              </a:buClr>
              <a:buSzPct val="70000"/>
              <a:buFont typeface="Wingdings" panose="05000000000000000000" pitchFamily="2" charset="2"/>
              <a:buChar char="l"/>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mn-cs"/>
              </a:rPr>
              <a:t>For industrial or therapeutic applications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862" y="1891788"/>
            <a:ext cx="6167201" cy="4123249"/>
          </a:xfrm>
          <a:prstGeom prst="rect">
            <a:avLst/>
          </a:prstGeom>
        </p:spPr>
      </p:pic>
    </p:spTree>
    <p:extLst>
      <p:ext uri="{BB962C8B-B14F-4D97-AF65-F5344CB8AC3E}">
        <p14:creationId xmlns:p14="http://schemas.microsoft.com/office/powerpoint/2010/main" val="318169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7988" y="1309969"/>
            <a:ext cx="5272088" cy="5179762"/>
          </a:xfrm>
          <a:solidFill>
            <a:schemeClr val="accent3">
              <a:lumMod val="20000"/>
              <a:lumOff val="80000"/>
            </a:schemeClr>
          </a:solidFill>
        </p:spPr>
        <p:txBody>
          <a:bodyPr>
            <a:normAutofit/>
          </a:bodyPr>
          <a:lstStyle/>
          <a:p>
            <a:pPr marL="0" lvl="0" indent="0" algn="just" rtl="1">
              <a:spcBef>
                <a:spcPts val="0"/>
              </a:spcBef>
              <a:buClr>
                <a:prstClr val="white"/>
              </a:buClr>
              <a:buSzTx/>
              <a:buNone/>
            </a:pPr>
            <a:r>
              <a:rPr lang="fa-IR" sz="3000" dirty="0" smtClean="0">
                <a:solidFill>
                  <a:srgbClr val="146194">
                    <a:lumMod val="75000"/>
                  </a:srgbClr>
                </a:solidFill>
                <a:ea typeface="+mn-ea"/>
                <a:cs typeface="B Mitra" panose="00000400000000000000" pitchFamily="2" charset="-78"/>
              </a:rPr>
              <a:t>- پرکاربردترین شیوه جداسازی مواد تجزیه ای روش کروماتوگرافی است</a:t>
            </a:r>
          </a:p>
          <a:p>
            <a:pPr marL="0" lvl="0" indent="0" algn="just" rtl="1">
              <a:spcBef>
                <a:spcPts val="0"/>
              </a:spcBef>
              <a:buClr>
                <a:prstClr val="white"/>
              </a:buClr>
              <a:buSzTx/>
              <a:buNone/>
            </a:pPr>
            <a:r>
              <a:rPr lang="fa-IR" sz="3000" dirty="0" smtClean="0">
                <a:solidFill>
                  <a:srgbClr val="146194">
                    <a:lumMod val="75000"/>
                  </a:srgbClr>
                </a:solidFill>
                <a:ea typeface="+mn-ea"/>
                <a:cs typeface="B Mitra" panose="00000400000000000000" pitchFamily="2" charset="-78"/>
              </a:rPr>
              <a:t>- کروماتوگرافی </a:t>
            </a:r>
            <a:r>
              <a:rPr lang="fa-IR" sz="3000" dirty="0">
                <a:solidFill>
                  <a:srgbClr val="146194">
                    <a:lumMod val="75000"/>
                  </a:srgbClr>
                </a:solidFill>
                <a:ea typeface="+mn-ea"/>
                <a:cs typeface="B Mitra" panose="00000400000000000000" pitchFamily="2" charset="-78"/>
              </a:rPr>
              <a:t>متکی بر حرکت نسبی دو فاز </a:t>
            </a:r>
            <a:r>
              <a:rPr lang="fa-IR" sz="3000" dirty="0" smtClean="0">
                <a:solidFill>
                  <a:srgbClr val="146194">
                    <a:lumMod val="75000"/>
                  </a:srgbClr>
                </a:solidFill>
                <a:ea typeface="+mn-ea"/>
                <a:cs typeface="B Mitra" panose="00000400000000000000" pitchFamily="2" charset="-78"/>
              </a:rPr>
              <a:t>است</a:t>
            </a:r>
          </a:p>
          <a:p>
            <a:pPr marL="0" lvl="0" indent="0" algn="just" rtl="1">
              <a:spcBef>
                <a:spcPts val="0"/>
              </a:spcBef>
              <a:buClr>
                <a:prstClr val="white"/>
              </a:buClr>
              <a:buSzTx/>
              <a:buNone/>
            </a:pPr>
            <a:r>
              <a:rPr lang="fa-IR" sz="3000" dirty="0" smtClean="0">
                <a:solidFill>
                  <a:srgbClr val="146194">
                    <a:lumMod val="75000"/>
                  </a:srgbClr>
                </a:solidFill>
                <a:ea typeface="+mn-ea"/>
                <a:cs typeface="B Mitra" panose="00000400000000000000" pitchFamily="2" charset="-78"/>
              </a:rPr>
              <a:t>- در </a:t>
            </a:r>
            <a:r>
              <a:rPr lang="fa-IR" sz="3000" dirty="0">
                <a:solidFill>
                  <a:srgbClr val="146194">
                    <a:lumMod val="75000"/>
                  </a:srgbClr>
                </a:solidFill>
                <a:ea typeface="+mn-ea"/>
                <a:cs typeface="B Mitra" panose="00000400000000000000" pitchFamily="2" charset="-78"/>
              </a:rPr>
              <a:t>کروماتوگرافی یکی از فازها بدون حرکت است و فاز ساکن نامیده می‌شود و دیگری را فاز متحرک می‌نامند</a:t>
            </a:r>
            <a:endParaRPr lang="fa-IR" sz="3000" dirty="0" smtClean="0">
              <a:solidFill>
                <a:srgbClr val="146194">
                  <a:lumMod val="75000"/>
                </a:srgbClr>
              </a:solidFill>
              <a:ea typeface="+mn-ea"/>
              <a:cs typeface="B Mitra" panose="00000400000000000000" pitchFamily="2" charset="-78"/>
            </a:endParaRPr>
          </a:p>
          <a:p>
            <a:pPr marL="0" lvl="0" indent="0" algn="just" rtl="1">
              <a:spcBef>
                <a:spcPts val="0"/>
              </a:spcBef>
              <a:buClr>
                <a:prstClr val="white"/>
              </a:buClr>
              <a:buSzTx/>
              <a:buNone/>
            </a:pPr>
            <a:r>
              <a:rPr lang="fa-IR" sz="3000" dirty="0" smtClean="0">
                <a:solidFill>
                  <a:srgbClr val="146194">
                    <a:lumMod val="75000"/>
                  </a:srgbClr>
                </a:solidFill>
                <a:ea typeface="+mn-ea"/>
                <a:cs typeface="B Mitra" panose="00000400000000000000" pitchFamily="2" charset="-78"/>
              </a:rPr>
              <a:t>- تخلیص پروتئین ها به روش کروماتوگرافی شامل </a:t>
            </a:r>
            <a:r>
              <a:rPr lang="fa-IR" sz="3000" dirty="0">
                <a:solidFill>
                  <a:srgbClr val="146194">
                    <a:lumMod val="75000"/>
                  </a:srgbClr>
                </a:solidFill>
                <a:ea typeface="+mn-ea"/>
                <a:cs typeface="B Mitra" panose="00000400000000000000" pitchFamily="2" charset="-78"/>
              </a:rPr>
              <a:t>یک سری مراحل می‌باشد که برای مجزا کردن یک نوع پروتئین از پروتئین‌های مختلط استفاده می‌شود</a:t>
            </a:r>
          </a:p>
          <a:p>
            <a:endParaRPr lang="en-US" dirty="0"/>
          </a:p>
        </p:txBody>
      </p:sp>
      <p:sp>
        <p:nvSpPr>
          <p:cNvPr id="4" name="Title 1"/>
          <p:cNvSpPr>
            <a:spLocks noGrp="1"/>
          </p:cNvSpPr>
          <p:nvPr>
            <p:ph type="title"/>
          </p:nvPr>
        </p:nvSpPr>
        <p:spPr>
          <a:xfrm>
            <a:off x="874220" y="266981"/>
            <a:ext cx="9404723" cy="861732"/>
          </a:xfrm>
        </p:spPr>
        <p:txBody>
          <a:bodyPr/>
          <a:lstStyle/>
          <a:p>
            <a:pPr algn="r" rtl="1"/>
            <a:r>
              <a:rPr lang="fa-IR" sz="4000" dirty="0" smtClean="0">
                <a:solidFill>
                  <a:srgbClr val="FFFF00"/>
                </a:solidFill>
                <a:cs typeface="B Jadid" panose="00000700000000000000" pitchFamily="2" charset="-78"/>
              </a:rPr>
              <a:t>خالص سازی بر مبنای روش های کروماتوگرافی</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176057500"/>
              </p:ext>
            </p:extLst>
          </p:nvPr>
        </p:nvGraphicFramePr>
        <p:xfrm>
          <a:off x="271463" y="1128713"/>
          <a:ext cx="6186488" cy="5361018"/>
        </p:xfrm>
        <a:graphic>
          <a:graphicData uri="http://schemas.openxmlformats.org/presentationml/2006/ole">
            <mc:AlternateContent xmlns:mc="http://schemas.openxmlformats.org/markup-compatibility/2006">
              <mc:Choice xmlns:v="urn:schemas-microsoft-com:vml" Requires="v">
                <p:oleObj spid="_x0000_s3086" name="Visio" r:id="rId3" imgW="4791240" imgH="4858560" progId="Visio.Drawing.6">
                  <p:embed/>
                </p:oleObj>
              </mc:Choice>
              <mc:Fallback>
                <p:oleObj name="Visio" r:id="rId3" imgW="4791240" imgH="4858560" progId="Visio.Drawing.6">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1128713"/>
                        <a:ext cx="6186488" cy="53610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5734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57237" y="1385888"/>
            <a:ext cx="10848967" cy="5000624"/>
          </a:xfrm>
          <a:prstGeom prst="rect">
            <a:avLst/>
          </a:prstGeom>
          <a:solidFill>
            <a:schemeClr val="accent3">
              <a:lumMod val="60000"/>
              <a:lumOff val="40000"/>
            </a:schemeClr>
          </a:solidFill>
          <a:effectLst>
            <a:glow rad="228600">
              <a:schemeClr val="accent4">
                <a:satMod val="175000"/>
                <a:alpha val="40000"/>
              </a:schemeClr>
            </a:glow>
          </a:effectLst>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rtl="1">
              <a:buClr>
                <a:prstClr val="white"/>
              </a:buClr>
              <a:buFont typeface="Wingdings" panose="05000000000000000000" pitchFamily="2" charset="2"/>
              <a:buChar char="q"/>
            </a:pPr>
            <a:r>
              <a:rPr lang="fa-IR" sz="3200" dirty="0" smtClean="0">
                <a:solidFill>
                  <a:srgbClr val="146194">
                    <a:lumMod val="75000"/>
                  </a:srgbClr>
                </a:solidFill>
                <a:cs typeface="B Mitra" panose="00000400000000000000" pitchFamily="2" charset="-78"/>
              </a:rPr>
              <a:t> خالص‌سازی پروتئین به مجموعه ای از فرآیندهایی گفته می‌شود که در طی آن ها یک یا تعداد اندکی از پروتئین‌ها از یک ترکیب پیچیده، خالص می‌شود</a:t>
            </a:r>
          </a:p>
          <a:p>
            <a:pPr algn="just" rtl="1">
              <a:buClr>
                <a:prstClr val="white"/>
              </a:buClr>
              <a:buFont typeface="Wingdings" panose="05000000000000000000" pitchFamily="2" charset="2"/>
              <a:buChar char="q"/>
            </a:pPr>
            <a:r>
              <a:rPr lang="fa-IR" sz="3200" dirty="0">
                <a:solidFill>
                  <a:srgbClr val="146194">
                    <a:lumMod val="75000"/>
                  </a:srgbClr>
                </a:solidFill>
                <a:cs typeface="B Mitra" panose="00000400000000000000" pitchFamily="2" charset="-78"/>
              </a:rPr>
              <a:t> </a:t>
            </a:r>
            <a:r>
              <a:rPr lang="fa-IR" sz="3200" dirty="0" smtClean="0">
                <a:solidFill>
                  <a:srgbClr val="146194">
                    <a:lumMod val="75000"/>
                  </a:srgbClr>
                </a:solidFill>
                <a:cs typeface="B Mitra" panose="00000400000000000000" pitchFamily="2" charset="-78"/>
              </a:rPr>
              <a:t>ترکیب پیچیده ای که تخلیص پروتئین از آن انجام می گیرد ممکن است سلول، بافت یا موجود زنده کامل باشد</a:t>
            </a:r>
          </a:p>
          <a:p>
            <a:pPr algn="just" rtl="1">
              <a:buClr>
                <a:prstClr val="white"/>
              </a:buClr>
              <a:buFont typeface="Wingdings" panose="05000000000000000000" pitchFamily="2" charset="2"/>
              <a:buChar char="q"/>
            </a:pPr>
            <a:r>
              <a:rPr lang="fa-IR" sz="3200" dirty="0" smtClean="0">
                <a:solidFill>
                  <a:srgbClr val="146194">
                    <a:lumMod val="75000"/>
                  </a:srgbClr>
                </a:solidFill>
                <a:cs typeface="B Mitra" panose="00000400000000000000" pitchFamily="2" charset="-78"/>
              </a:rPr>
              <a:t> خالص‌سازی </a:t>
            </a:r>
            <a:r>
              <a:rPr lang="fa-IR" sz="3200" dirty="0">
                <a:solidFill>
                  <a:srgbClr val="146194">
                    <a:lumMod val="75000"/>
                  </a:srgbClr>
                </a:solidFill>
                <a:cs typeface="B Mitra" panose="00000400000000000000" pitchFamily="2" charset="-78"/>
              </a:rPr>
              <a:t>امری حیاتی برای توصیف وظیفه، ساختار و فعل و انفعالات پروتئین مورد نظر می‌باشد. </a:t>
            </a:r>
            <a:endParaRPr lang="fa-IR" sz="3200" dirty="0" smtClean="0">
              <a:solidFill>
                <a:srgbClr val="146194">
                  <a:lumMod val="75000"/>
                </a:srgbClr>
              </a:solidFill>
              <a:cs typeface="B Mitra" panose="00000400000000000000" pitchFamily="2" charset="-78"/>
            </a:endParaRPr>
          </a:p>
          <a:p>
            <a:pPr algn="just" rtl="1">
              <a:buClr>
                <a:prstClr val="white"/>
              </a:buClr>
              <a:buFont typeface="Wingdings" panose="05000000000000000000" pitchFamily="2" charset="2"/>
              <a:buChar char="q"/>
            </a:pPr>
            <a:r>
              <a:rPr lang="fa-IR" sz="3200" dirty="0" smtClean="0">
                <a:solidFill>
                  <a:srgbClr val="146194">
                    <a:lumMod val="75000"/>
                  </a:srgbClr>
                </a:solidFill>
                <a:cs typeface="B Mitra" panose="00000400000000000000" pitchFamily="2" charset="-78"/>
              </a:rPr>
              <a:t> فرآیند خالص سازی </a:t>
            </a:r>
            <a:r>
              <a:rPr lang="fa-IR" sz="3200" dirty="0">
                <a:solidFill>
                  <a:srgbClr val="146194">
                    <a:lumMod val="75000"/>
                  </a:srgbClr>
                </a:solidFill>
                <a:cs typeface="B Mitra" panose="00000400000000000000" pitchFamily="2" charset="-78"/>
              </a:rPr>
              <a:t>معمولاً با یک بافت زیستی یا کشت میکروبی آغاز می‌شود. مولکول‌ها از یاخته جدا شده و سپس پروتئین‌ها از دیگر مولکول‌های یاخته‌ای جدا می‌شوند. در انتها پروتئین مورد نظر از دیگر پروتئین‌ها جدا </a:t>
            </a:r>
            <a:r>
              <a:rPr lang="fa-IR" sz="3200" dirty="0" smtClean="0">
                <a:solidFill>
                  <a:srgbClr val="146194">
                    <a:lumMod val="75000"/>
                  </a:srgbClr>
                </a:solidFill>
                <a:cs typeface="B Mitra" panose="00000400000000000000" pitchFamily="2" charset="-78"/>
              </a:rPr>
              <a:t>می‌شود</a:t>
            </a:r>
          </a:p>
        </p:txBody>
      </p:sp>
      <p:sp>
        <p:nvSpPr>
          <p:cNvPr id="6" name="Rectangle 5"/>
          <p:cNvSpPr/>
          <p:nvPr/>
        </p:nvSpPr>
        <p:spPr>
          <a:xfrm>
            <a:off x="5944719" y="279114"/>
            <a:ext cx="4331635" cy="646331"/>
          </a:xfrm>
          <a:prstGeom prst="rect">
            <a:avLst/>
          </a:prstGeom>
        </p:spPr>
        <p:txBody>
          <a:bodyPr wrap="none">
            <a:spAutoFit/>
          </a:bodyPr>
          <a:lstStyle/>
          <a:p>
            <a:pPr lvl="0" algn="just" defTabSz="457200" rtl="1">
              <a:spcBef>
                <a:spcPct val="20000"/>
              </a:spcBef>
              <a:spcAft>
                <a:spcPts val="600"/>
              </a:spcAft>
              <a:buClr>
                <a:prstClr val="white"/>
              </a:buClr>
              <a:buSzPct val="80000"/>
            </a:pPr>
            <a:r>
              <a:rPr lang="en-US" sz="3600" dirty="0">
                <a:solidFill>
                  <a:srgbClr val="FFFF00"/>
                </a:solidFill>
                <a:cs typeface="B Mitra" panose="00000400000000000000" pitchFamily="2" charset="-78"/>
              </a:rPr>
              <a:t>Protein P</a:t>
            </a:r>
            <a:r>
              <a:rPr lang="en-US" sz="3600" dirty="0" smtClean="0">
                <a:solidFill>
                  <a:srgbClr val="FFFF00"/>
                </a:solidFill>
                <a:cs typeface="B Mitra" panose="00000400000000000000" pitchFamily="2" charset="-78"/>
              </a:rPr>
              <a:t>urification</a:t>
            </a:r>
            <a:endParaRPr lang="en-US" sz="3600" dirty="0">
              <a:solidFill>
                <a:srgbClr val="FFFF00"/>
              </a:solidFill>
              <a:cs typeface="B Mitra" panose="00000400000000000000" pitchFamily="2" charset="-78"/>
            </a:endParaRPr>
          </a:p>
        </p:txBody>
      </p:sp>
    </p:spTree>
    <p:extLst>
      <p:ext uri="{BB962C8B-B14F-4D97-AF65-F5344CB8AC3E}">
        <p14:creationId xmlns:p14="http://schemas.microsoft.com/office/powerpoint/2010/main" val="320090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4326" y="157163"/>
            <a:ext cx="8015287" cy="6429375"/>
          </a:xfrm>
          <a:prstGeom prst="rect">
            <a:avLst/>
          </a:prstGeom>
        </p:spPr>
      </p:pic>
      <p:sp>
        <p:nvSpPr>
          <p:cNvPr id="3" name="Rectangle 2"/>
          <p:cNvSpPr/>
          <p:nvPr/>
        </p:nvSpPr>
        <p:spPr>
          <a:xfrm>
            <a:off x="8530622" y="1401216"/>
            <a:ext cx="3489928" cy="4832092"/>
          </a:xfrm>
          <a:prstGeom prst="rect">
            <a:avLst/>
          </a:prstGeom>
        </p:spPr>
        <p:txBody>
          <a:bodyPr wrap="square">
            <a:spAutoFit/>
          </a:bodyPr>
          <a:lstStyle/>
          <a:p>
            <a:pPr algn="ctr"/>
            <a:r>
              <a:rPr lang="fa-IR" sz="4400" dirty="0" smtClean="0">
                <a:solidFill>
                  <a:srgbClr val="FFFF00"/>
                </a:solidFill>
                <a:ea typeface="+mj-ea"/>
                <a:cs typeface="B Titr" panose="00000700000000000000" pitchFamily="2" charset="-78"/>
              </a:rPr>
              <a:t>انواع </a:t>
            </a:r>
          </a:p>
          <a:p>
            <a:pPr algn="ctr"/>
            <a:r>
              <a:rPr lang="fa-IR" sz="4400" dirty="0" smtClean="0">
                <a:solidFill>
                  <a:srgbClr val="FFFF00"/>
                </a:solidFill>
                <a:ea typeface="+mj-ea"/>
                <a:cs typeface="B Titr" panose="00000700000000000000" pitchFamily="2" charset="-78"/>
              </a:rPr>
              <a:t>روش های کروماتوگرافی</a:t>
            </a:r>
          </a:p>
          <a:p>
            <a:pPr algn="ctr"/>
            <a:r>
              <a:rPr lang="fa-IR" sz="4400" dirty="0" smtClean="0">
                <a:solidFill>
                  <a:srgbClr val="FFFF00"/>
                </a:solidFill>
                <a:ea typeface="+mj-ea"/>
                <a:cs typeface="B Titr" panose="00000700000000000000" pitchFamily="2" charset="-78"/>
              </a:rPr>
              <a:t>مورد استفاده</a:t>
            </a:r>
          </a:p>
          <a:p>
            <a:pPr algn="ctr"/>
            <a:r>
              <a:rPr lang="fa-IR" sz="4400" dirty="0" smtClean="0">
                <a:solidFill>
                  <a:srgbClr val="FFFF00"/>
                </a:solidFill>
                <a:ea typeface="+mj-ea"/>
                <a:cs typeface="B Titr" panose="00000700000000000000" pitchFamily="2" charset="-78"/>
              </a:rPr>
              <a:t>در</a:t>
            </a:r>
          </a:p>
          <a:p>
            <a:pPr algn="ctr"/>
            <a:r>
              <a:rPr lang="fa-IR" sz="4400" dirty="0" smtClean="0">
                <a:solidFill>
                  <a:srgbClr val="FFFF00"/>
                </a:solidFill>
                <a:ea typeface="+mj-ea"/>
                <a:cs typeface="B Titr" panose="00000700000000000000" pitchFamily="2" charset="-78"/>
              </a:rPr>
              <a:t> خالص سازی </a:t>
            </a:r>
          </a:p>
          <a:p>
            <a:pPr algn="ctr"/>
            <a:r>
              <a:rPr lang="fa-IR" sz="4400" dirty="0" smtClean="0">
                <a:solidFill>
                  <a:srgbClr val="FFFF00"/>
                </a:solidFill>
                <a:ea typeface="+mj-ea"/>
                <a:cs typeface="B Titr" panose="00000700000000000000" pitchFamily="2" charset="-78"/>
              </a:rPr>
              <a:t>ماکرومولکول </a:t>
            </a:r>
            <a:r>
              <a:rPr lang="fa-IR" sz="4400" dirty="0">
                <a:solidFill>
                  <a:srgbClr val="FFFF00"/>
                </a:solidFill>
                <a:ea typeface="+mj-ea"/>
                <a:cs typeface="B Titr" panose="00000700000000000000" pitchFamily="2" charset="-78"/>
              </a:rPr>
              <a:t>ها</a:t>
            </a:r>
            <a:endParaRPr lang="en-US" dirty="0">
              <a:cs typeface="B Titr" panose="00000700000000000000" pitchFamily="2" charset="-78"/>
            </a:endParaRPr>
          </a:p>
        </p:txBody>
      </p:sp>
    </p:spTree>
    <p:extLst>
      <p:ext uri="{BB962C8B-B14F-4D97-AF65-F5344CB8AC3E}">
        <p14:creationId xmlns:p14="http://schemas.microsoft.com/office/powerpoint/2010/main" val="26427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2913" y="1343025"/>
            <a:ext cx="11501437" cy="4972050"/>
          </a:xfrm>
          <a:prstGeom prst="rect">
            <a:avLst/>
          </a:prstGeom>
          <a:solidFill>
            <a:schemeClr val="tx2">
              <a:lumMod val="60000"/>
              <a:lumOff val="40000"/>
            </a:schemeClr>
          </a:solidFill>
          <a:ln w="3175">
            <a:noFill/>
          </a:ln>
          <a:effectLst>
            <a:glow rad="228600">
              <a:schemeClr val="accent2">
                <a:satMod val="175000"/>
                <a:alpha val="40000"/>
              </a:schemeClr>
            </a:glow>
          </a:effectLst>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R="0" algn="just" rtl="1">
              <a:lnSpc>
                <a:spcPct val="150000"/>
              </a:lnSpc>
              <a:spcBef>
                <a:spcPts val="0"/>
              </a:spcBef>
              <a:spcAft>
                <a:spcPts val="800"/>
              </a:spcAft>
              <a:buFont typeface="Wingdings" panose="05000000000000000000" pitchFamily="2" charset="2"/>
              <a:buChar char="§"/>
            </a:pP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برای تخلیص پروتئین ها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به روش کروماتوگرافی، با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توجه به خصوصیات فیزیکوشیمیایی آنها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حداقل دو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یا سه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مرحله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جداسازی لازم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است</a:t>
            </a:r>
          </a:p>
          <a:p>
            <a:pPr marR="0" algn="just" rtl="1">
              <a:lnSpc>
                <a:spcPct val="150000"/>
              </a:lnSpc>
              <a:spcBef>
                <a:spcPts val="0"/>
              </a:spcBef>
              <a:spcAft>
                <a:spcPts val="800"/>
              </a:spcAft>
              <a:buFont typeface="Wingdings" panose="05000000000000000000" pitchFamily="2" charset="2"/>
              <a:buChar char="§"/>
            </a:pP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داخل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ستون های کروماتوگرافی مواد پر کننده (ساپورت) قرار دارد که دارای نقاط فعالی از قبیل هیدروفوب، یونی، منافذ دار و یا نقاط فعال شده توسط لیگاند های اختصاصی می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باشند</a:t>
            </a:r>
          </a:p>
          <a:p>
            <a:pPr marR="0" algn="just" rtl="1">
              <a:lnSpc>
                <a:spcPct val="150000"/>
              </a:lnSpc>
              <a:spcBef>
                <a:spcPts val="0"/>
              </a:spcBef>
              <a:spcAft>
                <a:spcPts val="800"/>
              </a:spcAft>
              <a:buFont typeface="Wingdings" panose="05000000000000000000" pitchFamily="2" charset="2"/>
              <a:buChar char="§"/>
            </a:pP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وظیفه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ساپورت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(ماتریس</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 ماده پر کننده ستون) فقط حفظ نقاط فعال و عدم ایجاد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واکنش های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غیرضروری با پروتئین یا دیگر ترکیبات محلول می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باشند</a:t>
            </a:r>
          </a:p>
          <a:p>
            <a:pPr marR="0" algn="just" rtl="1">
              <a:lnSpc>
                <a:spcPct val="150000"/>
              </a:lnSpc>
              <a:spcBef>
                <a:spcPts val="0"/>
              </a:spcBef>
              <a:spcAft>
                <a:spcPts val="800"/>
              </a:spcAft>
              <a:buFont typeface="Wingdings" panose="05000000000000000000" pitchFamily="2" charset="2"/>
              <a:buChar char="§"/>
            </a:pP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خصوصیات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اصلی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ساپورت های مورد استفاده در کروماتوگرافی افزایش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استحکام،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انجام واکنشهای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غیر اختصاصی جزئی،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داشتن پایداری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شیمیایی و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ایجاد ساختار </a:t>
            </a:r>
            <a:r>
              <a:rPr lang="fa-IR" sz="24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با منافذ باز می </a:t>
            </a:r>
            <a:r>
              <a:rPr lang="fa-IR" sz="24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باشد</a:t>
            </a:r>
          </a:p>
        </p:txBody>
      </p:sp>
      <p:sp>
        <p:nvSpPr>
          <p:cNvPr id="5" name="Title 1"/>
          <p:cNvSpPr>
            <a:spLocks noGrp="1"/>
          </p:cNvSpPr>
          <p:nvPr>
            <p:ph idx="1"/>
          </p:nvPr>
        </p:nvSpPr>
        <p:spPr>
          <a:xfrm>
            <a:off x="585788" y="155575"/>
            <a:ext cx="9685337" cy="944562"/>
          </a:xfrm>
        </p:spPr>
        <p:txBody>
          <a:bodyPr>
            <a:normAutofit/>
          </a:bodyPr>
          <a:lstStyle/>
          <a:p>
            <a:pPr marL="0" indent="0" algn="r" rtl="1">
              <a:buNone/>
            </a:pPr>
            <a:r>
              <a:rPr lang="fa-IR" sz="4000" dirty="0" smtClean="0">
                <a:solidFill>
                  <a:srgbClr val="FFFF00"/>
                </a:solidFill>
                <a:cs typeface="B Jadid" panose="00000700000000000000" pitchFamily="2" charset="-78"/>
              </a:rPr>
              <a:t>فرآیند خالص سازی پروتئین ها</a:t>
            </a:r>
            <a:endParaRPr lang="en-US" dirty="0"/>
          </a:p>
        </p:txBody>
      </p:sp>
    </p:spTree>
    <p:extLst>
      <p:ext uri="{BB962C8B-B14F-4D97-AF65-F5344CB8AC3E}">
        <p14:creationId xmlns:p14="http://schemas.microsoft.com/office/powerpoint/2010/main" val="295752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171" y="4479300"/>
            <a:ext cx="4286042" cy="1714183"/>
          </a:xfrm>
          <a:solidFill>
            <a:schemeClr val="accent5">
              <a:lumMod val="60000"/>
              <a:lumOff val="40000"/>
            </a:schemeClr>
          </a:solidFill>
          <a:effectLst>
            <a:outerShdw blurRad="50800" dist="38100" dir="5400000" algn="t" rotWithShape="0">
              <a:prstClr val="black">
                <a:alpha val="40000"/>
              </a:prstClr>
            </a:outerShdw>
          </a:effectLst>
        </p:spPr>
        <p:txBody>
          <a:bodyPr>
            <a:normAutofit/>
          </a:bodyPr>
          <a:lstStyle/>
          <a:p>
            <a:pPr marL="0" lvl="0" indent="0" algn="ctr" defTabSz="914400" rtl="1">
              <a:spcBef>
                <a:spcPts val="0"/>
              </a:spcBef>
              <a:spcAft>
                <a:spcPts val="0"/>
              </a:spcAft>
              <a:buClr>
                <a:prstClr val="white"/>
              </a:buClr>
              <a:buSzTx/>
              <a:buNone/>
            </a:pPr>
            <a:r>
              <a:rPr lang="fa-IR" sz="3200" dirty="0" smtClean="0">
                <a:solidFill>
                  <a:srgbClr val="146194">
                    <a:lumMod val="75000"/>
                  </a:srgbClr>
                </a:solidFill>
                <a:cs typeface="B Mitra" panose="00000400000000000000" pitchFamily="2" charset="-78"/>
              </a:rPr>
              <a:t>اصول تخلیص پروتئین ها </a:t>
            </a:r>
          </a:p>
          <a:p>
            <a:pPr marL="0" lvl="0" indent="0" algn="ctr" defTabSz="914400" rtl="1">
              <a:spcBef>
                <a:spcPts val="0"/>
              </a:spcBef>
              <a:spcAft>
                <a:spcPts val="0"/>
              </a:spcAft>
              <a:buClr>
                <a:prstClr val="white"/>
              </a:buClr>
              <a:buSzTx/>
              <a:buNone/>
            </a:pPr>
            <a:r>
              <a:rPr lang="fa-IR" sz="3200" dirty="0" smtClean="0">
                <a:solidFill>
                  <a:srgbClr val="146194">
                    <a:lumMod val="75000"/>
                  </a:srgbClr>
                </a:solidFill>
                <a:cs typeface="B Mitra" panose="00000400000000000000" pitchFamily="2" charset="-78"/>
              </a:rPr>
              <a:t>بر پایه روش های کروماتوگرافی </a:t>
            </a:r>
          </a:p>
          <a:p>
            <a:pPr marL="0" lvl="0" indent="0" algn="ctr" defTabSz="914400" rtl="1">
              <a:spcBef>
                <a:spcPts val="0"/>
              </a:spcBef>
              <a:spcAft>
                <a:spcPts val="0"/>
              </a:spcAft>
              <a:buClr>
                <a:prstClr val="white"/>
              </a:buClr>
              <a:buSzTx/>
              <a:buNone/>
            </a:pPr>
            <a:r>
              <a:rPr lang="fa-IR" sz="3200" dirty="0" smtClean="0">
                <a:solidFill>
                  <a:srgbClr val="146194">
                    <a:lumMod val="75000"/>
                  </a:srgbClr>
                </a:solidFill>
                <a:cs typeface="B Mitra" panose="00000400000000000000" pitchFamily="2" charset="-78"/>
              </a:rPr>
              <a:t>بر محورهای زیر استوار است</a:t>
            </a:r>
            <a:endParaRPr lang="fa-IR" sz="3200" dirty="0">
              <a:solidFill>
                <a:srgbClr val="146194">
                  <a:lumMod val="75000"/>
                </a:srgbClr>
              </a:solidFill>
              <a:cs typeface="B Mitra" panose="00000400000000000000" pitchFamily="2" charset="-78"/>
            </a:endParaRPr>
          </a:p>
        </p:txBody>
      </p:sp>
      <p:sp>
        <p:nvSpPr>
          <p:cNvPr id="6" name="Content Placeholder 2"/>
          <p:cNvSpPr txBox="1">
            <a:spLocks/>
          </p:cNvSpPr>
          <p:nvPr/>
        </p:nvSpPr>
        <p:spPr>
          <a:xfrm>
            <a:off x="222687" y="3992451"/>
            <a:ext cx="5650080" cy="26878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defTabSz="914400" rtl="1">
              <a:spcBef>
                <a:spcPts val="0"/>
              </a:spcBef>
              <a:spcAft>
                <a:spcPts val="0"/>
              </a:spcAft>
              <a:buClr>
                <a:prstClr val="white"/>
              </a:buClr>
              <a:buSzTx/>
              <a:buFont typeface="Wingdings 3" panose="05040102010807070707" pitchFamily="18" charset="2"/>
              <a:buNone/>
            </a:pPr>
            <a:endParaRPr lang="en-US" dirty="0"/>
          </a:p>
        </p:txBody>
      </p:sp>
      <p:sp>
        <p:nvSpPr>
          <p:cNvPr id="7" name="Left Arrow 6"/>
          <p:cNvSpPr/>
          <p:nvPr/>
        </p:nvSpPr>
        <p:spPr>
          <a:xfrm rot="20665048">
            <a:off x="6456192" y="192845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334293">
            <a:off x="5383561" y="46919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Grp="1" noChangeArrowheads="1"/>
          </p:cNvSpPr>
          <p:nvPr/>
        </p:nvSpPr>
        <p:spPr bwMode="auto">
          <a:xfrm>
            <a:off x="6788235" y="3807090"/>
            <a:ext cx="4676775" cy="287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dirty="0"/>
              <a:t>Molecular weight</a:t>
            </a:r>
          </a:p>
          <a:p>
            <a:r>
              <a:rPr lang="en-US" altLang="en-US" sz="3600" dirty="0"/>
              <a:t>Charge</a:t>
            </a:r>
          </a:p>
          <a:p>
            <a:r>
              <a:rPr lang="en-US" altLang="en-US" sz="3600" dirty="0"/>
              <a:t>Solubility</a:t>
            </a:r>
          </a:p>
          <a:p>
            <a:r>
              <a:rPr lang="en-US" altLang="en-US" sz="3600" dirty="0"/>
              <a:t>Affinity</a:t>
            </a:r>
          </a:p>
        </p:txBody>
      </p:sp>
      <p:sp>
        <p:nvSpPr>
          <p:cNvPr id="10" name="Rectangle 9"/>
          <p:cNvSpPr/>
          <p:nvPr/>
        </p:nvSpPr>
        <p:spPr>
          <a:xfrm>
            <a:off x="371476" y="975134"/>
            <a:ext cx="5809738" cy="2677656"/>
          </a:xfrm>
          <a:prstGeom prst="rect">
            <a:avLst/>
          </a:prstGeom>
        </p:spPr>
        <p:txBody>
          <a:bodyPr wrap="square">
            <a:spAutoFit/>
          </a:bodyPr>
          <a:lstStyle/>
          <a:p>
            <a:pPr marR="0" algn="just" rtl="1">
              <a:lnSpc>
                <a:spcPct val="150000"/>
              </a:lnSpc>
              <a:spcBef>
                <a:spcPts val="0"/>
              </a:spcBef>
              <a:spcAft>
                <a:spcPts val="800"/>
              </a:spcAft>
            </a:pPr>
            <a:r>
              <a:rPr lang="fa-IR" sz="28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سفاروز </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en-US" sz="2800" dirty="0" err="1">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sepharose</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 سلولز (</a:t>
            </a:r>
            <a:r>
              <a:rPr lang="en-US"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cellulose</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 سفادکس (</a:t>
            </a:r>
            <a:r>
              <a:rPr lang="en-US" sz="2800" dirty="0" err="1">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sephadex</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 سفاکریل (</a:t>
            </a:r>
            <a:r>
              <a:rPr lang="en-US" sz="2800" dirty="0" err="1">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sephacryl</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 سفاروز مغناطیسی (</a:t>
            </a:r>
            <a:r>
              <a:rPr lang="en-US"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magnetic </a:t>
            </a:r>
            <a:r>
              <a:rPr lang="en-US" sz="2800" dirty="0" err="1">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sepharose</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 و سلولز مغناطیسی (</a:t>
            </a:r>
            <a:r>
              <a:rPr lang="en-US"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magnetic cellulose</a:t>
            </a:r>
            <a:r>
              <a:rPr lang="fa-IR" sz="28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28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7709580" y="1385940"/>
            <a:ext cx="3506840" cy="1569660"/>
          </a:xfrm>
          <a:prstGeom prst="rect">
            <a:avLst/>
          </a:prstGeom>
          <a:solidFill>
            <a:schemeClr val="accent5">
              <a:lumMod val="60000"/>
              <a:lumOff val="40000"/>
            </a:schemeClr>
          </a:solidFill>
        </p:spPr>
        <p:txBody>
          <a:bodyPr wrap="square">
            <a:spAutoFit/>
          </a:bodyPr>
          <a:lstStyle/>
          <a:p>
            <a:pPr algn="ctr"/>
            <a:r>
              <a:rPr lang="fa-IR" sz="32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انواع مختلف </a:t>
            </a:r>
            <a:r>
              <a:rPr lang="fa-IR" sz="3200" dirty="0" smtClean="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پرکننده  ستون های کروماتوگرافی </a:t>
            </a:r>
            <a:r>
              <a:rPr lang="fa-IR" sz="3200" dirty="0">
                <a:solidFill>
                  <a:schemeClr val="bg2">
                    <a:lumMod val="50000"/>
                  </a:schemeClr>
                </a:solidFill>
                <a:latin typeface="Calibri" panose="020F0502020204030204" pitchFamily="34" charset="0"/>
                <a:ea typeface="Calibri" panose="020F0502020204030204" pitchFamily="34" charset="0"/>
                <a:cs typeface="B Nazanin" panose="00000400000000000000" pitchFamily="2" charset="-78"/>
              </a:rPr>
              <a:t>تجاری عبارتند از </a:t>
            </a:r>
            <a:endParaRPr lang="en-US" sz="3200" dirty="0"/>
          </a:p>
        </p:txBody>
      </p:sp>
    </p:spTree>
    <p:extLst>
      <p:ext uri="{BB962C8B-B14F-4D97-AF65-F5344CB8AC3E}">
        <p14:creationId xmlns:p14="http://schemas.microsoft.com/office/powerpoint/2010/main" val="3387139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138" y="1398587"/>
            <a:ext cx="6186487" cy="508258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4"/>
          <p:cNvSpPr txBox="1">
            <a:spLocks noGrp="1" noChangeArrowheads="1"/>
          </p:cNvSpPr>
          <p:nvPr>
            <p:ph type="title"/>
          </p:nvPr>
        </p:nvSpPr>
        <p:spPr bwMode="auto">
          <a:xfrm>
            <a:off x="385762" y="1218198"/>
            <a:ext cx="515778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hangingPunct="0">
              <a:buFontTx/>
              <a:buChar char="-"/>
            </a:pPr>
            <a:r>
              <a:rPr lang="en-US" altLang="en-US" sz="2800" dirty="0">
                <a:latin typeface="Times" panose="02020603050405020304" pitchFamily="18" charset="0"/>
              </a:rPr>
              <a:t>Protein mixture applied to column</a:t>
            </a:r>
          </a:p>
          <a:p>
            <a:pPr eaLnBrk="0" hangingPunct="0">
              <a:buFontTx/>
              <a:buChar char="-"/>
            </a:pPr>
            <a:endParaRPr lang="en-US" altLang="en-US" sz="2800" dirty="0">
              <a:latin typeface="Times" panose="02020603050405020304" pitchFamily="18" charset="0"/>
            </a:endParaRPr>
          </a:p>
          <a:p>
            <a:pPr eaLnBrk="0" hangingPunct="0">
              <a:buFontTx/>
              <a:buChar char="-"/>
            </a:pPr>
            <a:r>
              <a:rPr lang="en-US" altLang="en-US" sz="2800" dirty="0">
                <a:latin typeface="Times" panose="02020603050405020304" pitchFamily="18" charset="0"/>
              </a:rPr>
              <a:t>Solvent (buffer) applied to top, flowed through column</a:t>
            </a:r>
          </a:p>
          <a:p>
            <a:pPr eaLnBrk="0" hangingPunct="0">
              <a:buFontTx/>
              <a:buChar char="-"/>
            </a:pPr>
            <a:endParaRPr lang="en-US" altLang="en-US" sz="2800" dirty="0">
              <a:latin typeface="Times" panose="02020603050405020304" pitchFamily="18" charset="0"/>
            </a:endParaRPr>
          </a:p>
          <a:p>
            <a:pPr eaLnBrk="0" hangingPunct="0">
              <a:buFontTx/>
              <a:buChar char="-"/>
            </a:pPr>
            <a:r>
              <a:rPr lang="en-US" altLang="en-US" sz="2800" dirty="0">
                <a:latin typeface="Times" panose="02020603050405020304" pitchFamily="18" charset="0"/>
              </a:rPr>
              <a:t> Different proteins interact with matrix to different extents, flow at different rates</a:t>
            </a:r>
          </a:p>
          <a:p>
            <a:pPr eaLnBrk="0" hangingPunct="0">
              <a:buFontTx/>
              <a:buChar char="-"/>
            </a:pPr>
            <a:endParaRPr lang="en-US" altLang="en-US" sz="2800" dirty="0">
              <a:latin typeface="Times" panose="02020603050405020304" pitchFamily="18" charset="0"/>
            </a:endParaRPr>
          </a:p>
          <a:p>
            <a:pPr eaLnBrk="0" hangingPunct="0">
              <a:buFontTx/>
              <a:buChar char="-"/>
            </a:pPr>
            <a:r>
              <a:rPr lang="en-US" altLang="en-US" sz="2800" dirty="0">
                <a:latin typeface="Times" panose="02020603050405020304" pitchFamily="18" charset="0"/>
              </a:rPr>
              <a:t>Proteins collected separately in different fractions</a:t>
            </a:r>
          </a:p>
        </p:txBody>
      </p:sp>
      <p:sp>
        <p:nvSpPr>
          <p:cNvPr id="5" name="Content Placeholder 2"/>
          <p:cNvSpPr>
            <a:spLocks noGrp="1"/>
          </p:cNvSpPr>
          <p:nvPr>
            <p:ph idx="1"/>
          </p:nvPr>
        </p:nvSpPr>
        <p:spPr>
          <a:xfrm>
            <a:off x="857250" y="271128"/>
            <a:ext cx="9353551" cy="709947"/>
          </a:xfrm>
        </p:spPr>
        <p:txBody>
          <a:bodyPr>
            <a:normAutofit fontScale="92500"/>
          </a:bodyPr>
          <a:lstStyle/>
          <a:p>
            <a:pPr marL="0" lvl="0" indent="0" algn="just" rtl="1">
              <a:spcBef>
                <a:spcPct val="20000"/>
              </a:spcBef>
              <a:spcAft>
                <a:spcPts val="600"/>
              </a:spcAft>
              <a:buClr>
                <a:prstClr val="white"/>
              </a:buClr>
              <a:buNone/>
            </a:pPr>
            <a:r>
              <a:rPr lang="en-US" sz="3500" dirty="0" smtClean="0">
                <a:solidFill>
                  <a:srgbClr val="FFFF00"/>
                </a:solidFill>
                <a:ea typeface="+mn-ea"/>
                <a:cs typeface="B Mitra" panose="00000400000000000000" pitchFamily="2" charset="-78"/>
              </a:rPr>
              <a:t>Protein Purification-Column Chromatography</a:t>
            </a:r>
            <a:endParaRPr lang="en-US" sz="3500" dirty="0">
              <a:solidFill>
                <a:srgbClr val="FFFF00"/>
              </a:solidFill>
              <a:ea typeface="+mn-ea"/>
              <a:cs typeface="B Mitra" panose="00000400000000000000" pitchFamily="2" charset="-78"/>
            </a:endParaRPr>
          </a:p>
          <a:p>
            <a:pPr marL="0" indent="0" algn="r" rtl="1">
              <a:buNone/>
            </a:pPr>
            <a:endParaRPr lang="en-US" sz="5400" dirty="0">
              <a:cs typeface="B Mitra" panose="00000400000000000000" pitchFamily="2" charset="-78"/>
            </a:endParaRPr>
          </a:p>
        </p:txBody>
      </p:sp>
    </p:spTree>
    <p:extLst>
      <p:ext uri="{BB962C8B-B14F-4D97-AF65-F5344CB8AC3E}">
        <p14:creationId xmlns:p14="http://schemas.microsoft.com/office/powerpoint/2010/main" val="321176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40181" y="262943"/>
            <a:ext cx="5910889" cy="883277"/>
          </a:xfrm>
        </p:spPr>
        <p:txBody>
          <a:bodyPr/>
          <a:lstStyle/>
          <a:p>
            <a:pPr algn="r" rtl="1"/>
            <a:r>
              <a:rPr lang="fa-IR" sz="4000" dirty="0" smtClean="0">
                <a:solidFill>
                  <a:srgbClr val="FFFF00"/>
                </a:solidFill>
                <a:cs typeface="B Jadid" panose="00000700000000000000" pitchFamily="2" charset="-78"/>
              </a:rPr>
              <a:t>پروتئین چیست؟</a:t>
            </a:r>
            <a:endParaRPr lang="en-US" sz="4000" dirty="0">
              <a:solidFill>
                <a:srgbClr val="FFFF00"/>
              </a:solidFill>
              <a:cs typeface="B Jadid" panose="00000700000000000000" pitchFamily="2" charset="-78"/>
            </a:endParaRPr>
          </a:p>
        </p:txBody>
      </p:sp>
      <p:sp>
        <p:nvSpPr>
          <p:cNvPr id="5" name="Content Placeholder 4"/>
          <p:cNvSpPr>
            <a:spLocks noGrp="1"/>
          </p:cNvSpPr>
          <p:nvPr>
            <p:ph idx="1"/>
          </p:nvPr>
        </p:nvSpPr>
        <p:spPr>
          <a:xfrm>
            <a:off x="600075" y="1428750"/>
            <a:ext cx="11158537" cy="4800600"/>
          </a:xfrm>
        </p:spPr>
        <p:txBody>
          <a:bodyPr>
            <a:normAutofit fontScale="92500" lnSpcReduction="10000"/>
          </a:bodyPr>
          <a:lstStyle/>
          <a:p>
            <a:pPr lvl="0" algn="r" rtl="1">
              <a:buClr>
                <a:srgbClr val="ACD433"/>
              </a:buClr>
              <a:buFont typeface="Wingdings" panose="05000000000000000000" pitchFamily="2" charset="2"/>
              <a:buChar char="v"/>
            </a:pPr>
            <a:r>
              <a:rPr lang="fa-IR" sz="2800" b="1" dirty="0">
                <a:solidFill>
                  <a:srgbClr val="222222"/>
                </a:solidFill>
                <a:latin typeface=".Arabic UI Text"/>
                <a:cs typeface="B Nazanin" panose="00000400000000000000" pitchFamily="2" charset="-78"/>
              </a:rPr>
              <a:t>به عنوان بزرگترین درشت مولکول های موجود در بدن، از جمله مهمترین اجزای بدن </a:t>
            </a:r>
            <a:r>
              <a:rPr lang="fa-IR" sz="2800" b="1" dirty="0" smtClean="0">
                <a:solidFill>
                  <a:srgbClr val="222222"/>
                </a:solidFill>
                <a:latin typeface=".Arabic UI Text"/>
                <a:cs typeface="B Nazanin" panose="00000400000000000000" pitchFamily="2" charset="-78"/>
              </a:rPr>
              <a:t>هستند</a:t>
            </a:r>
          </a:p>
          <a:p>
            <a:pPr lvl="0" algn="r" rtl="1">
              <a:buClr>
                <a:srgbClr val="ACD433"/>
              </a:buClr>
              <a:buFont typeface="Wingdings" panose="05000000000000000000" pitchFamily="2" charset="2"/>
              <a:buChar char="v"/>
            </a:pPr>
            <a:r>
              <a:rPr lang="fa-IR" sz="2800" b="1" dirty="0">
                <a:solidFill>
                  <a:srgbClr val="222222"/>
                </a:solidFill>
                <a:latin typeface=".Arabic UI Text"/>
                <a:cs typeface="B Nazanin" panose="00000400000000000000" pitchFamily="2" charset="-78"/>
              </a:rPr>
              <a:t>رفتار سلولی و تمام فعالیت‌هایی که در سلول انجام می‌شود بر عهده پروتئین‌ها است</a:t>
            </a:r>
          </a:p>
          <a:p>
            <a:pPr algn="r"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پروتئین ها از </a:t>
            </a:r>
            <a:r>
              <a:rPr lang="fa-IR" sz="2800" b="1" dirty="0">
                <a:solidFill>
                  <a:srgbClr val="000000"/>
                </a:solidFill>
                <a:latin typeface="Tahoma" panose="020B0604030504040204" pitchFamily="34" charset="0"/>
                <a:cs typeface="B Nazanin" panose="00000400000000000000" pitchFamily="2" charset="-78"/>
              </a:rPr>
              <a:t>تعداد </a:t>
            </a:r>
            <a:r>
              <a:rPr lang="fa-IR" sz="2800" b="1" dirty="0" smtClean="0">
                <a:solidFill>
                  <a:srgbClr val="000000"/>
                </a:solidFill>
                <a:latin typeface="Tahoma" panose="020B0604030504040204" pitchFamily="34" charset="0"/>
                <a:cs typeface="B Nazanin" panose="00000400000000000000" pitchFamily="2" charset="-78"/>
              </a:rPr>
              <a:t>زیادی اسید آمینه</a:t>
            </a:r>
            <a:r>
              <a:rPr lang="fa-IR" sz="2800" b="1" dirty="0">
                <a:solidFill>
                  <a:srgbClr val="000000"/>
                </a:solidFill>
                <a:latin typeface="Tahoma" panose="020B0604030504040204" pitchFamily="34" charset="0"/>
                <a:cs typeface="B Nazanin" panose="00000400000000000000" pitchFamily="2" charset="-78"/>
              </a:rPr>
              <a:t> ساخته </a:t>
            </a:r>
            <a:r>
              <a:rPr lang="fa-IR" sz="2800" b="1" dirty="0" smtClean="0">
                <a:solidFill>
                  <a:srgbClr val="000000"/>
                </a:solidFill>
                <a:latin typeface="Tahoma" panose="020B0604030504040204" pitchFamily="34" charset="0"/>
                <a:cs typeface="B Nazanin" panose="00000400000000000000" pitchFamily="2" charset="-78"/>
              </a:rPr>
              <a:t>شده‌اند</a:t>
            </a:r>
          </a:p>
          <a:p>
            <a:pPr algn="r"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اسیدهای </a:t>
            </a:r>
            <a:r>
              <a:rPr lang="fa-IR" sz="2800" b="1" dirty="0">
                <a:solidFill>
                  <a:srgbClr val="000000"/>
                </a:solidFill>
                <a:latin typeface="Tahoma" panose="020B0604030504040204" pitchFamily="34" charset="0"/>
                <a:cs typeface="B Nazanin" panose="00000400000000000000" pitchFamily="2" charset="-78"/>
              </a:rPr>
              <a:t>آمینه توسط پیوندهای </a:t>
            </a:r>
            <a:r>
              <a:rPr lang="fa-IR" sz="2800" b="1" dirty="0" smtClean="0">
                <a:solidFill>
                  <a:srgbClr val="000000"/>
                </a:solidFill>
                <a:latin typeface="Tahoma" panose="020B0604030504040204" pitchFamily="34" charset="0"/>
                <a:cs typeface="B Nazanin" panose="00000400000000000000" pitchFamily="2" charset="-78"/>
              </a:rPr>
              <a:t>پپتیدی </a:t>
            </a:r>
            <a:r>
              <a:rPr lang="fa-IR" sz="2800" b="1" dirty="0">
                <a:solidFill>
                  <a:srgbClr val="000000"/>
                </a:solidFill>
                <a:latin typeface="Tahoma" panose="020B0604030504040204" pitchFamily="34" charset="0"/>
                <a:cs typeface="B Nazanin" panose="00000400000000000000" pitchFamily="2" charset="-78"/>
              </a:rPr>
              <a:t>به یکدیگر اتصال یافته و زنجیر طویلی را ایجاد </a:t>
            </a:r>
            <a:r>
              <a:rPr lang="fa-IR" sz="2800" b="1" dirty="0" smtClean="0">
                <a:solidFill>
                  <a:srgbClr val="000000"/>
                </a:solidFill>
                <a:latin typeface="Tahoma" panose="020B0604030504040204" pitchFamily="34" charset="0"/>
                <a:cs typeface="B Nazanin" panose="00000400000000000000" pitchFamily="2" charset="-78"/>
              </a:rPr>
              <a:t>می‌کنند</a:t>
            </a:r>
          </a:p>
          <a:p>
            <a:pPr algn="r"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پیوند پپتیدی در اسیدهای </a:t>
            </a:r>
            <a:r>
              <a:rPr lang="fa-IR" sz="2800" b="1" dirty="0">
                <a:solidFill>
                  <a:srgbClr val="000000"/>
                </a:solidFill>
                <a:latin typeface="Tahoma" panose="020B0604030504040204" pitchFamily="34" charset="0"/>
                <a:cs typeface="B Nazanin" panose="00000400000000000000" pitchFamily="2" charset="-78"/>
              </a:rPr>
              <a:t>آمینه </a:t>
            </a:r>
            <a:r>
              <a:rPr lang="fa-IR" sz="2800" b="1" dirty="0" smtClean="0">
                <a:solidFill>
                  <a:srgbClr val="000000"/>
                </a:solidFill>
                <a:latin typeface="Tahoma" panose="020B0604030504040204" pitchFamily="34" charset="0"/>
                <a:cs typeface="B Nazanin" panose="00000400000000000000" pitchFamily="2" charset="-78"/>
              </a:rPr>
              <a:t>میان </a:t>
            </a:r>
            <a:r>
              <a:rPr lang="fa-IR" sz="2800" b="1" dirty="0">
                <a:solidFill>
                  <a:srgbClr val="000000"/>
                </a:solidFill>
                <a:latin typeface="Tahoma" panose="020B0604030504040204" pitchFamily="34" charset="0"/>
                <a:cs typeface="B Nazanin" panose="00000400000000000000" pitchFamily="2" charset="-78"/>
              </a:rPr>
              <a:t>گروه‌های کربوکسیل و آمین مجاور </a:t>
            </a:r>
            <a:r>
              <a:rPr lang="fa-IR" sz="2800" b="1" dirty="0" smtClean="0">
                <a:solidFill>
                  <a:srgbClr val="000000"/>
                </a:solidFill>
                <a:latin typeface="Tahoma" panose="020B0604030504040204" pitchFamily="34" charset="0"/>
                <a:cs typeface="B Nazanin" panose="00000400000000000000" pitchFamily="2" charset="-78"/>
              </a:rPr>
              <a:t>از دو اسید آمینه کنار هم برقرار می شود </a:t>
            </a:r>
            <a:r>
              <a:rPr lang="fa-IR" sz="2800" b="1" dirty="0">
                <a:solidFill>
                  <a:srgbClr val="000000"/>
                </a:solidFill>
                <a:latin typeface="Tahoma" panose="020B0604030504040204" pitchFamily="34" charset="0"/>
                <a:cs typeface="B Nazanin" panose="00000400000000000000" pitchFamily="2" charset="-78"/>
              </a:rPr>
              <a:t>تا یک </a:t>
            </a:r>
            <a:r>
              <a:rPr lang="fa-IR" sz="2800" b="1" dirty="0" smtClean="0">
                <a:solidFill>
                  <a:srgbClr val="000000"/>
                </a:solidFill>
                <a:latin typeface="Tahoma" panose="020B0604030504040204" pitchFamily="34" charset="0"/>
                <a:cs typeface="B Nazanin" panose="00000400000000000000" pitchFamily="2" charset="-78"/>
              </a:rPr>
              <a:t>زنجیره پلی پپتید </a:t>
            </a:r>
            <a:r>
              <a:rPr lang="fa-IR" sz="2800" b="1" dirty="0">
                <a:solidFill>
                  <a:srgbClr val="000000"/>
                </a:solidFill>
                <a:latin typeface="Tahoma" panose="020B0604030504040204" pitchFamily="34" charset="0"/>
                <a:cs typeface="B Nazanin" panose="00000400000000000000" pitchFamily="2" charset="-78"/>
              </a:rPr>
              <a:t>به وجود </a:t>
            </a:r>
            <a:r>
              <a:rPr lang="fa-IR" sz="2800" b="1" dirty="0" smtClean="0">
                <a:solidFill>
                  <a:srgbClr val="000000"/>
                </a:solidFill>
                <a:latin typeface="Tahoma" panose="020B0604030504040204" pitchFamily="34" charset="0"/>
                <a:cs typeface="B Nazanin" panose="00000400000000000000" pitchFamily="2" charset="-78"/>
              </a:rPr>
              <a:t>آید</a:t>
            </a:r>
          </a:p>
          <a:p>
            <a:pPr algn="r"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در هر سلول موجود زنده، ترتیب </a:t>
            </a:r>
            <a:r>
              <a:rPr lang="fa-IR" sz="2800" b="1" dirty="0">
                <a:solidFill>
                  <a:srgbClr val="000000"/>
                </a:solidFill>
                <a:latin typeface="Tahoma" panose="020B0604030504040204" pitchFamily="34" charset="0"/>
                <a:cs typeface="B Nazanin" panose="00000400000000000000" pitchFamily="2" charset="-78"/>
              </a:rPr>
              <a:t>اسیدهای آمینه در یک پروتئین توسط </a:t>
            </a:r>
            <a:r>
              <a:rPr lang="fa-IR" sz="2800" b="1" dirty="0" smtClean="0">
                <a:solidFill>
                  <a:srgbClr val="000000"/>
                </a:solidFill>
                <a:latin typeface="Tahoma" panose="020B0604030504040204" pitchFamily="34" charset="0"/>
                <a:cs typeface="B Nazanin" panose="00000400000000000000" pitchFamily="2" charset="-78"/>
              </a:rPr>
              <a:t>ژن های همان سلول و شرایط بیوشیمایی داخل سلول مشخص </a:t>
            </a:r>
            <a:r>
              <a:rPr lang="fa-IR" sz="2800" b="1" dirty="0">
                <a:solidFill>
                  <a:srgbClr val="000000"/>
                </a:solidFill>
                <a:latin typeface="Tahoma" panose="020B0604030504040204" pitchFamily="34" charset="0"/>
                <a:cs typeface="B Nazanin" panose="00000400000000000000" pitchFamily="2" charset="-78"/>
              </a:rPr>
              <a:t>می‌شود</a:t>
            </a:r>
            <a:endParaRPr lang="fa-IR" sz="2800" b="1" dirty="0" smtClean="0">
              <a:solidFill>
                <a:srgbClr val="000000"/>
              </a:solidFill>
              <a:latin typeface="Tahoma" panose="020B0604030504040204" pitchFamily="34" charset="0"/>
              <a:cs typeface="B Nazanin" panose="00000400000000000000" pitchFamily="2" charset="-78"/>
            </a:endParaRPr>
          </a:p>
          <a:p>
            <a:pPr algn="r" rtl="1">
              <a:buFont typeface="Wingdings" panose="05000000000000000000" pitchFamily="2" charset="2"/>
              <a:buChar char="v"/>
            </a:pPr>
            <a:r>
              <a:rPr lang="fa-IR" sz="2800" b="1" dirty="0">
                <a:solidFill>
                  <a:srgbClr val="222222"/>
                </a:solidFill>
                <a:latin typeface=".Arabic UI Text"/>
                <a:cs typeface="B Nazanin" panose="00000400000000000000" pitchFamily="2" charset="-78"/>
              </a:rPr>
              <a:t>پروتئین‌ها </a:t>
            </a:r>
            <a:r>
              <a:rPr lang="fa-IR" sz="2800" b="1" dirty="0" smtClean="0">
                <a:solidFill>
                  <a:srgbClr val="222222"/>
                </a:solidFill>
                <a:latin typeface=".Arabic UI Text"/>
                <a:cs typeface="B Nazanin" panose="00000400000000000000" pitchFamily="2" charset="-78"/>
              </a:rPr>
              <a:t>برحسب </a:t>
            </a:r>
            <a:r>
              <a:rPr lang="fa-IR" sz="2800" b="1" dirty="0">
                <a:solidFill>
                  <a:srgbClr val="222222"/>
                </a:solidFill>
                <a:latin typeface=".Arabic UI Text"/>
                <a:cs typeface="B Nazanin" panose="00000400000000000000" pitchFamily="2" charset="-78"/>
              </a:rPr>
              <a:t>نوع و محل حضورشان </a:t>
            </a:r>
            <a:r>
              <a:rPr lang="fa-IR" sz="2800" b="1" dirty="0" smtClean="0">
                <a:solidFill>
                  <a:srgbClr val="222222"/>
                </a:solidFill>
                <a:latin typeface=".Arabic UI Text"/>
                <a:cs typeface="B Nazanin" panose="00000400000000000000" pitchFamily="2" charset="-78"/>
              </a:rPr>
              <a:t>در بدن موجودات زنده عملکرد </a:t>
            </a:r>
            <a:r>
              <a:rPr lang="fa-IR" sz="2800" b="1" dirty="0">
                <a:solidFill>
                  <a:srgbClr val="222222"/>
                </a:solidFill>
                <a:latin typeface=".Arabic UI Text"/>
                <a:cs typeface="B Nazanin" panose="00000400000000000000" pitchFamily="2" charset="-78"/>
              </a:rPr>
              <a:t>متفاوتی </a:t>
            </a:r>
            <a:r>
              <a:rPr lang="fa-IR" sz="2800" b="1" dirty="0" smtClean="0">
                <a:solidFill>
                  <a:srgbClr val="222222"/>
                </a:solidFill>
                <a:latin typeface=".Arabic UI Text"/>
                <a:cs typeface="B Nazanin" panose="00000400000000000000" pitchFamily="2" charset="-78"/>
              </a:rPr>
              <a:t>دارند</a:t>
            </a:r>
            <a:r>
              <a:rPr lang="fa-IR" sz="2800" b="1" dirty="0">
                <a:solidFill>
                  <a:srgbClr val="222222"/>
                </a:solidFill>
                <a:latin typeface=".Arabic UI Text"/>
                <a:cs typeface="B Nazanin" panose="00000400000000000000" pitchFamily="2" charset="-78"/>
              </a:rPr>
              <a:t>.</a:t>
            </a:r>
            <a:endParaRPr lang="fa-IR" sz="2800" b="1" dirty="0" smtClean="0">
              <a:solidFill>
                <a:srgbClr val="222222"/>
              </a:solidFill>
              <a:latin typeface=".Arabic UI Text"/>
              <a:cs typeface="B Nazanin" panose="00000400000000000000" pitchFamily="2" charset="-78"/>
            </a:endParaRPr>
          </a:p>
          <a:p>
            <a:pPr algn="r" rtl="1">
              <a:buFont typeface="Wingdings" panose="05000000000000000000" pitchFamily="2" charset="2"/>
              <a:buChar char="v"/>
            </a:pPr>
            <a:endParaRPr lang="en-US" sz="2400" dirty="0">
              <a:cs typeface="B Nazanin" panose="00000400000000000000" pitchFamily="2" charset="-78"/>
            </a:endParaRPr>
          </a:p>
        </p:txBody>
      </p:sp>
    </p:spTree>
    <p:extLst>
      <p:ext uri="{BB962C8B-B14F-4D97-AF65-F5344CB8AC3E}">
        <p14:creationId xmlns:p14="http://schemas.microsoft.com/office/powerpoint/2010/main" val="32511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1" y="3097660"/>
            <a:ext cx="8772525" cy="3145978"/>
          </a:xfrm>
          <a:solidFill>
            <a:schemeClr val="tx1">
              <a:lumMod val="85000"/>
            </a:schemeClr>
          </a:solidFill>
        </p:spPr>
        <p:txBody>
          <a:bodyPr>
            <a:normAutofit/>
            <a:scene3d>
              <a:camera prst="orthographicFront"/>
              <a:lightRig rig="threePt" dir="t"/>
            </a:scene3d>
            <a:sp3d extrusionH="57150">
              <a:bevelT w="38100" h="38100" prst="relaxedInset"/>
            </a:sp3d>
          </a:bodyPr>
          <a:lstStyle/>
          <a:p>
            <a:pPr marL="514350" indent="-514350" algn="r" rtl="1">
              <a:buFont typeface="+mj-lt"/>
              <a:buAutoNum type="arabicPeriod"/>
            </a:pP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روش </a:t>
            </a:r>
            <a:r>
              <a:rPr lang="fa-IR" sz="36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کروماتوگرافی طرد اندازه </a:t>
            </a: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en-US"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SEC</a:t>
            </a: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36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یا ژل </a:t>
            </a: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فیلتراسیون </a:t>
            </a:r>
          </a:p>
          <a:p>
            <a:pPr marL="514350" indent="-514350" algn="r" rtl="1">
              <a:buFont typeface="+mj-lt"/>
              <a:buAutoNum type="arabicPeriod"/>
            </a:pP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روش </a:t>
            </a:r>
            <a:r>
              <a:rPr lang="fa-IR" sz="36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کروماتوگرافی تعویض یونی (</a:t>
            </a:r>
            <a:r>
              <a:rPr lang="en-US"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IEC</a:t>
            </a: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fa-IR" sz="36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endParaRPr>
          </a:p>
          <a:p>
            <a:pPr marL="514350" indent="-514350" algn="r" rtl="1">
              <a:buFont typeface="+mj-lt"/>
              <a:buAutoNum type="arabicPeriod"/>
            </a:pP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کروماتوگرافی تمایلی (</a:t>
            </a:r>
            <a:r>
              <a:rPr lang="en-US"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AC</a:t>
            </a: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a:t>
            </a:r>
          </a:p>
          <a:p>
            <a:pPr marL="514350" indent="-514350" algn="r" rtl="1">
              <a:buFont typeface="+mj-lt"/>
              <a:buAutoNum type="arabicPeriod"/>
            </a:pPr>
            <a:r>
              <a:rPr lang="fa-IR"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کروماتوگرافی </a:t>
            </a:r>
            <a:r>
              <a:rPr lang="fa-IR" sz="36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برهمکنش آبگریز (</a:t>
            </a:r>
            <a:r>
              <a:rPr lang="en-US" sz="3600" dirty="0" smtClean="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HIC</a:t>
            </a:r>
            <a:r>
              <a:rPr lang="fa-IR" sz="3600" dirty="0">
                <a:solidFill>
                  <a:schemeClr val="accent1">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3600" dirty="0">
              <a:solidFill>
                <a:schemeClr val="accent1">
                  <a:lumMod val="50000"/>
                </a:schemeClr>
              </a:solidFill>
            </a:endParaRPr>
          </a:p>
          <a:p>
            <a:pPr marL="0" indent="0" algn="r" rtl="1">
              <a:buNone/>
            </a:pPr>
            <a:endParaRPr lang="en-US" dirty="0"/>
          </a:p>
        </p:txBody>
      </p:sp>
      <p:sp>
        <p:nvSpPr>
          <p:cNvPr id="6" name="Content Placeholder 2"/>
          <p:cNvSpPr txBox="1">
            <a:spLocks/>
          </p:cNvSpPr>
          <p:nvPr/>
        </p:nvSpPr>
        <p:spPr>
          <a:xfrm>
            <a:off x="2814638" y="271128"/>
            <a:ext cx="7396163" cy="7099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just" rtl="1">
              <a:spcBef>
                <a:spcPct val="20000"/>
              </a:spcBef>
              <a:spcAft>
                <a:spcPts val="600"/>
              </a:spcAft>
              <a:buClr>
                <a:prstClr val="white"/>
              </a:buClr>
              <a:buFont typeface="Wingdings 3" charset="2"/>
              <a:buNone/>
            </a:pPr>
            <a:endParaRPr lang="en-US" sz="3600" dirty="0" smtClean="0">
              <a:solidFill>
                <a:srgbClr val="FFFF00"/>
              </a:solidFill>
              <a:ea typeface="+mn-ea"/>
              <a:cs typeface="B Mitra" panose="00000400000000000000" pitchFamily="2" charset="-78"/>
            </a:endParaRPr>
          </a:p>
          <a:p>
            <a:pPr marL="0" indent="0" algn="r" rtl="1">
              <a:buFont typeface="Wingdings 3" charset="2"/>
              <a:buNone/>
            </a:pPr>
            <a:endParaRPr lang="en-US" sz="5400" dirty="0">
              <a:cs typeface="B Mitra" panose="00000400000000000000" pitchFamily="2" charset="-78"/>
            </a:endParaRPr>
          </a:p>
        </p:txBody>
      </p:sp>
      <p:sp>
        <p:nvSpPr>
          <p:cNvPr id="7" name="Rectangle 6"/>
          <p:cNvSpPr/>
          <p:nvPr/>
        </p:nvSpPr>
        <p:spPr>
          <a:xfrm>
            <a:off x="1909762" y="626101"/>
            <a:ext cx="8153401" cy="2067233"/>
          </a:xfrm>
          <a:prstGeom prst="rect">
            <a:avLst/>
          </a:prstGeom>
        </p:spPr>
        <p:txBody>
          <a:bodyPr wrap="square">
            <a:spAutoFit/>
          </a:bodyPr>
          <a:lstStyle/>
          <a:p>
            <a:pPr lvl="0" algn="ctr" rtl="1">
              <a:spcBef>
                <a:spcPts val="1000"/>
              </a:spcBef>
              <a:buClr>
                <a:srgbClr val="ACD433"/>
              </a:buClr>
              <a:buSzPct val="80000"/>
            </a:pPr>
            <a:r>
              <a:rPr lang="fa-IR" sz="4000" dirty="0" smtClean="0">
                <a:solidFill>
                  <a:srgbClr val="FFFF00"/>
                </a:solidFill>
                <a:ea typeface="+mj-ea"/>
                <a:cs typeface="B Jadid" panose="00000700000000000000" pitchFamily="2" charset="-78"/>
              </a:rPr>
              <a:t>انواع روش های کروماتوگرافی ستونی مورد استفاده در فرآیند</a:t>
            </a:r>
          </a:p>
          <a:p>
            <a:pPr lvl="0" algn="ctr" rtl="1">
              <a:spcBef>
                <a:spcPts val="1000"/>
              </a:spcBef>
              <a:buClr>
                <a:srgbClr val="ACD433"/>
              </a:buClr>
              <a:buSzPct val="80000"/>
            </a:pPr>
            <a:r>
              <a:rPr lang="fa-IR" sz="4000" dirty="0" smtClean="0">
                <a:solidFill>
                  <a:srgbClr val="FFFF00"/>
                </a:solidFill>
                <a:ea typeface="+mj-ea"/>
                <a:cs typeface="B Jadid" panose="00000700000000000000" pitchFamily="2" charset="-78"/>
              </a:rPr>
              <a:t> </a:t>
            </a:r>
            <a:r>
              <a:rPr lang="fa-IR" sz="4000" dirty="0">
                <a:solidFill>
                  <a:srgbClr val="FFFF00"/>
                </a:solidFill>
                <a:ea typeface="+mj-ea"/>
                <a:cs typeface="B Jadid" panose="00000700000000000000" pitchFamily="2" charset="-78"/>
              </a:rPr>
              <a:t>خالص سازی پروتئین ها</a:t>
            </a:r>
            <a:endParaRPr lang="en-US" sz="2000" dirty="0">
              <a:solidFill>
                <a:prstClr val="white"/>
              </a:solidFill>
              <a:ea typeface="+mj-ea"/>
              <a:cs typeface="+mj-cs"/>
            </a:endParaRPr>
          </a:p>
        </p:txBody>
      </p:sp>
    </p:spTree>
    <p:extLst>
      <p:ext uri="{BB962C8B-B14F-4D97-AF65-F5344CB8AC3E}">
        <p14:creationId xmlns:p14="http://schemas.microsoft.com/office/powerpoint/2010/main" val="30635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4638" y="271128"/>
            <a:ext cx="7396163" cy="709947"/>
          </a:xfrm>
        </p:spPr>
        <p:txBody>
          <a:bodyPr>
            <a:normAutofit lnSpcReduction="10000"/>
          </a:bodyPr>
          <a:lstStyle/>
          <a:p>
            <a:pPr marL="0" lvl="0" indent="0" algn="just" rtl="1">
              <a:spcBef>
                <a:spcPct val="20000"/>
              </a:spcBef>
              <a:spcAft>
                <a:spcPts val="600"/>
              </a:spcAft>
              <a:buClr>
                <a:prstClr val="white"/>
              </a:buClr>
              <a:buNone/>
            </a:pPr>
            <a:r>
              <a:rPr lang="en-US" sz="3600" dirty="0" smtClean="0">
                <a:solidFill>
                  <a:srgbClr val="FFFF00"/>
                </a:solidFill>
                <a:ea typeface="+mn-ea"/>
                <a:cs typeface="B Mitra" panose="00000400000000000000" pitchFamily="2" charset="-78"/>
              </a:rPr>
              <a:t>Size Exclusion Chromatography</a:t>
            </a:r>
            <a:endParaRPr lang="en-US" sz="3600" dirty="0">
              <a:solidFill>
                <a:srgbClr val="FFFF00"/>
              </a:solidFill>
              <a:ea typeface="+mn-ea"/>
              <a:cs typeface="B Mitra" panose="00000400000000000000" pitchFamily="2" charset="-78"/>
            </a:endParaRPr>
          </a:p>
          <a:p>
            <a:pPr marL="0" indent="0" algn="r" rtl="1">
              <a:buNone/>
            </a:pPr>
            <a:endParaRPr lang="en-US" sz="5400" dirty="0">
              <a:cs typeface="B Mitra" panose="00000400000000000000" pitchFamily="2" charset="-78"/>
            </a:endParaRPr>
          </a:p>
        </p:txBody>
      </p:sp>
      <p:sp>
        <p:nvSpPr>
          <p:cNvPr id="4" name="Rectangle 3"/>
          <p:cNvSpPr>
            <a:spLocks noGrp="1" noChangeArrowheads="1"/>
          </p:cNvSpPr>
          <p:nvPr/>
        </p:nvSpPr>
        <p:spPr bwMode="auto">
          <a:xfrm>
            <a:off x="581024" y="1485900"/>
            <a:ext cx="10534651" cy="505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endParaRPr lang="en-US" altLang="en-US" dirty="0"/>
          </a:p>
        </p:txBody>
      </p:sp>
      <p:sp>
        <p:nvSpPr>
          <p:cNvPr id="2" name="Rectangle 1"/>
          <p:cNvSpPr/>
          <p:nvPr/>
        </p:nvSpPr>
        <p:spPr>
          <a:xfrm>
            <a:off x="6657975" y="1260187"/>
            <a:ext cx="5114925" cy="5509200"/>
          </a:xfrm>
          <a:prstGeom prst="rect">
            <a:avLst/>
          </a:prstGeom>
        </p:spPr>
        <p:txBody>
          <a:bodyPr wrap="square">
            <a:spAutoFit/>
          </a:bodyPr>
          <a:lstStyle/>
          <a:p>
            <a:pPr algn="r"/>
            <a:r>
              <a:rPr lang="fa-IR" sz="2800" dirty="0" smtClean="0">
                <a:latin typeface="Calibri" panose="020F0502020204030204" pitchFamily="34" charset="0"/>
                <a:ea typeface="Calibri" panose="020F0502020204030204" pitchFamily="34" charset="0"/>
                <a:cs typeface="B Nazanin" panose="00000400000000000000" pitchFamily="2" charset="-78"/>
              </a:rPr>
              <a:t>د</a:t>
            </a:r>
            <a:r>
              <a:rPr lang="fa-IR" sz="3200" dirty="0" smtClean="0">
                <a:latin typeface="Calibri" panose="020F0502020204030204" pitchFamily="34" charset="0"/>
                <a:ea typeface="Calibri" panose="020F0502020204030204" pitchFamily="34" charset="0"/>
                <a:cs typeface="B Nazanin" panose="00000400000000000000" pitchFamily="2" charset="-78"/>
              </a:rPr>
              <a:t>ر روش ژل فیلتراسیون </a:t>
            </a:r>
            <a:r>
              <a:rPr lang="fa-IR" sz="3200" dirty="0">
                <a:latin typeface="Calibri" panose="020F0502020204030204" pitchFamily="34" charset="0"/>
                <a:ea typeface="Calibri" panose="020F0502020204030204" pitchFamily="34" charset="0"/>
                <a:cs typeface="B Nazanin" panose="00000400000000000000" pitchFamily="2" charset="-78"/>
              </a:rPr>
              <a:t>نمونه های پروتئینی براساس اندازه شان از یکدیگر جدا می شوند که روشی غیر اتصالی هست و از روش برای خالص سازی نمونه پروتئینی، جداسازی نمک از پروتئین و تغییر بافر نمونه ها استفاده می شود. </a:t>
            </a:r>
            <a:endParaRPr lang="fa-IR" sz="3200" dirty="0" smtClean="0">
              <a:latin typeface="Calibri" panose="020F0502020204030204" pitchFamily="34" charset="0"/>
              <a:ea typeface="Calibri" panose="020F0502020204030204" pitchFamily="34" charset="0"/>
              <a:cs typeface="B Nazanin" panose="00000400000000000000" pitchFamily="2" charset="-78"/>
            </a:endParaRPr>
          </a:p>
          <a:p>
            <a:pPr algn="r"/>
            <a:r>
              <a:rPr lang="fa-IR" sz="3200" dirty="0" smtClean="0">
                <a:latin typeface="Calibri" panose="020F0502020204030204" pitchFamily="34" charset="0"/>
                <a:ea typeface="Calibri" panose="020F0502020204030204" pitchFamily="34" charset="0"/>
                <a:cs typeface="B Nazanin" panose="00000400000000000000" pitchFamily="2" charset="-78"/>
              </a:rPr>
              <a:t>ساپورت </a:t>
            </a:r>
            <a:r>
              <a:rPr lang="fa-IR" sz="3200" dirty="0">
                <a:latin typeface="Calibri" panose="020F0502020204030204" pitchFamily="34" charset="0"/>
                <a:ea typeface="Calibri" panose="020F0502020204030204" pitchFamily="34" charset="0"/>
                <a:cs typeface="B Nazanin" panose="00000400000000000000" pitchFamily="2" charset="-78"/>
              </a:rPr>
              <a:t>(بستر فاز ثابت) در این روش دانه های خلل و فرج داری است که بافر و پروتئین با اندازه کوچک می توانند از درون آنها عبور کنند</a:t>
            </a:r>
            <a:r>
              <a:rPr lang="fa-IR" sz="3200" dirty="0" smtClean="0">
                <a:latin typeface="Calibri" panose="020F0502020204030204" pitchFamily="34" charset="0"/>
                <a:ea typeface="Calibri" panose="020F0502020204030204" pitchFamily="34" charset="0"/>
                <a:cs typeface="B Nazanin" panose="00000400000000000000" pitchFamily="2" charset="-78"/>
              </a:rPr>
              <a:t>.</a:t>
            </a:r>
            <a:endParaRPr lang="en-US" sz="32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49" y="1260187"/>
            <a:ext cx="6243870" cy="528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5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9363" y="1300163"/>
            <a:ext cx="5686426" cy="5329237"/>
          </a:xfrm>
        </p:spPr>
        <p:txBody>
          <a:bodyPr>
            <a:noAutofit/>
          </a:bodyPr>
          <a:lstStyle/>
          <a:p>
            <a:pPr marL="0" indent="0" algn="r" rtl="1">
              <a:buNone/>
            </a:pPr>
            <a:r>
              <a:rPr lang="fa-IR" sz="2800" dirty="0">
                <a:latin typeface="Calibri" panose="020F0502020204030204" pitchFamily="34" charset="0"/>
                <a:ea typeface="Calibri" panose="020F0502020204030204" pitchFamily="34" charset="0"/>
                <a:cs typeface="B Nazanin" panose="00000400000000000000" pitchFamily="2" charset="-78"/>
              </a:rPr>
              <a:t>در </a:t>
            </a:r>
            <a:r>
              <a:rPr lang="fa-IR" sz="2800" dirty="0" smtClean="0">
                <a:latin typeface="Calibri" panose="020F0502020204030204" pitchFamily="34" charset="0"/>
                <a:ea typeface="Calibri" panose="020F0502020204030204" pitchFamily="34" charset="0"/>
                <a:cs typeface="B Nazanin" panose="00000400000000000000" pitchFamily="2" charset="-78"/>
              </a:rPr>
              <a:t>روش کروماتوگرافی تعویض یونی، </a:t>
            </a:r>
            <a:r>
              <a:rPr lang="fa-IR" sz="2800" dirty="0">
                <a:latin typeface="Calibri" panose="020F0502020204030204" pitchFamily="34" charset="0"/>
                <a:ea typeface="Calibri" panose="020F0502020204030204" pitchFamily="34" charset="0"/>
                <a:cs typeface="B Nazanin" panose="00000400000000000000" pitchFamily="2" charset="-78"/>
              </a:rPr>
              <a:t>پروتئین ها بر اساس تفاوت بارسطحی شان از هم جدا می شوند. خالص سازی بر اساس یک میانکنش برگشت پذیر بین یک پروتئین باردار و یک بستر یا لیگاند با بار مخالف ( برهمکنش های یونی) </a:t>
            </a:r>
            <a:r>
              <a:rPr lang="fa-IR" sz="2800" dirty="0" smtClean="0">
                <a:latin typeface="Calibri" panose="020F0502020204030204" pitchFamily="34" charset="0"/>
                <a:ea typeface="Calibri" panose="020F0502020204030204" pitchFamily="34" charset="0"/>
                <a:cs typeface="B Nazanin" panose="00000400000000000000" pitchFamily="2" charset="-78"/>
              </a:rPr>
              <a:t>است. </a:t>
            </a:r>
          </a:p>
          <a:p>
            <a:pPr marL="0" indent="0" algn="r" rtl="1">
              <a:buNone/>
            </a:pPr>
            <a:r>
              <a:rPr lang="fa-IR" sz="2800" dirty="0" smtClean="0">
                <a:latin typeface="Calibri" panose="020F0502020204030204" pitchFamily="34" charset="0"/>
                <a:ea typeface="Calibri" panose="020F0502020204030204" pitchFamily="34" charset="0"/>
                <a:cs typeface="B Nazanin" panose="00000400000000000000" pitchFamily="2" charset="-78"/>
              </a:rPr>
              <a:t>ساپورت </a:t>
            </a:r>
            <a:r>
              <a:rPr lang="fa-IR" sz="2800" dirty="0">
                <a:latin typeface="Calibri" panose="020F0502020204030204" pitchFamily="34" charset="0"/>
                <a:ea typeface="Calibri" panose="020F0502020204030204" pitchFamily="34" charset="0"/>
                <a:cs typeface="B Nazanin" panose="00000400000000000000" pitchFamily="2" charset="-78"/>
              </a:rPr>
              <a:t>(بستر فاز ثابت) در این روش دارای گروه های اسیدی و قلیایی متعددی می باشد که این تعویض کننده های یونی قلیایی شامل گروه های با بار مثبت اند که تعویض کننده آنیونی نامیده می شوند. تعویض کننده های کاتیونی حامل گروه های با بار منفی اند که گروه های با بار مثبت را جذب می کنند</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631944733"/>
              </p:ext>
            </p:extLst>
          </p:nvPr>
        </p:nvGraphicFramePr>
        <p:xfrm>
          <a:off x="131761" y="1200151"/>
          <a:ext cx="5954714" cy="5429250"/>
        </p:xfrm>
        <a:graphic>
          <a:graphicData uri="http://schemas.openxmlformats.org/presentationml/2006/ole">
            <mc:AlternateContent xmlns:mc="http://schemas.openxmlformats.org/markup-compatibility/2006">
              <mc:Choice xmlns:v="urn:schemas-microsoft-com:vml" Requires="v">
                <p:oleObj spid="_x0000_s4104" name="Visio" r:id="rId3" imgW="4135320" imgH="4151520" progId="Visio.Drawing.6">
                  <p:embed/>
                </p:oleObj>
              </mc:Choice>
              <mc:Fallback>
                <p:oleObj name="Visio" r:id="rId3" imgW="4135320" imgH="4151520" progId="Visio.Drawing.6">
                  <p:embed/>
                  <p:pic>
                    <p:nvPicPr>
                      <p:cNvPr id="163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1" y="1200151"/>
                        <a:ext cx="5954714" cy="5429250"/>
                      </a:xfrm>
                      <a:prstGeom prst="rect">
                        <a:avLst/>
                      </a:prstGeom>
                      <a:noFill/>
                      <a:ln>
                        <a:noFill/>
                      </a:ln>
                      <a:effectLst/>
                    </p:spPr>
                  </p:pic>
                </p:oleObj>
              </mc:Fallback>
            </mc:AlternateContent>
          </a:graphicData>
        </a:graphic>
      </p:graphicFrame>
      <p:sp>
        <p:nvSpPr>
          <p:cNvPr id="6" name="Content Placeholder 2"/>
          <p:cNvSpPr>
            <a:spLocks noGrp="1"/>
          </p:cNvSpPr>
          <p:nvPr>
            <p:ph type="title"/>
          </p:nvPr>
        </p:nvSpPr>
        <p:spPr>
          <a:xfrm>
            <a:off x="860425" y="152400"/>
            <a:ext cx="9404350" cy="890588"/>
          </a:xfrm>
        </p:spPr>
        <p:txBody>
          <a:bodyPr>
            <a:normAutofit/>
          </a:bodyPr>
          <a:lstStyle/>
          <a:p>
            <a:pPr marL="0" lvl="0" indent="0" algn="just" rtl="1">
              <a:spcBef>
                <a:spcPct val="20000"/>
              </a:spcBef>
              <a:spcAft>
                <a:spcPts val="600"/>
              </a:spcAft>
              <a:buClr>
                <a:prstClr val="white"/>
              </a:buClr>
              <a:buNone/>
            </a:pPr>
            <a:r>
              <a:rPr lang="en-US" sz="3600" dirty="0" smtClean="0">
                <a:solidFill>
                  <a:srgbClr val="FFFF00"/>
                </a:solidFill>
                <a:ea typeface="+mn-ea"/>
                <a:cs typeface="B Mitra" panose="00000400000000000000" pitchFamily="2" charset="-78"/>
              </a:rPr>
              <a:t>Ion-Exchange Chromatography</a:t>
            </a:r>
            <a:endParaRPr lang="en-US" sz="3600" dirty="0">
              <a:solidFill>
                <a:srgbClr val="FFFF00"/>
              </a:solidFill>
              <a:ea typeface="+mn-ea"/>
              <a:cs typeface="B Mitra" panose="00000400000000000000" pitchFamily="2" charset="-78"/>
            </a:endParaRPr>
          </a:p>
          <a:p>
            <a:pPr marL="0" indent="0" algn="r" rtl="1">
              <a:buNone/>
            </a:pPr>
            <a:endParaRPr lang="en-US" sz="5400" dirty="0">
              <a:cs typeface="B Mitra" panose="00000400000000000000" pitchFamily="2" charset="-78"/>
            </a:endParaRPr>
          </a:p>
        </p:txBody>
      </p:sp>
    </p:spTree>
    <p:extLst>
      <p:ext uri="{BB962C8B-B14F-4D97-AF65-F5344CB8AC3E}">
        <p14:creationId xmlns:p14="http://schemas.microsoft.com/office/powerpoint/2010/main" val="25396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5138" y="1167894"/>
            <a:ext cx="5183881" cy="5518656"/>
          </a:xfrm>
        </p:spPr>
        <p:txBody>
          <a:bodyPr>
            <a:noAutofit/>
          </a:bodyPr>
          <a:lstStyle/>
          <a:p>
            <a:pPr marL="0" indent="0" algn="r" rtl="1">
              <a:buNone/>
            </a:pPr>
            <a:r>
              <a:rPr lang="fa-IR" sz="2800" dirty="0" smtClean="0">
                <a:latin typeface="Calibri" panose="020F0502020204030204" pitchFamily="34" charset="0"/>
                <a:ea typeface="Calibri" panose="020F0502020204030204" pitchFamily="34" charset="0"/>
                <a:cs typeface="B Nazanin" panose="00000400000000000000" pitchFamily="2" charset="-78"/>
              </a:rPr>
              <a:t>در روش کروماتوگرافی تمایلی، </a:t>
            </a:r>
            <a:r>
              <a:rPr lang="fa-IR" sz="2800" dirty="0">
                <a:latin typeface="Calibri" panose="020F0502020204030204" pitchFamily="34" charset="0"/>
                <a:ea typeface="Calibri" panose="020F0502020204030204" pitchFamily="34" charset="0"/>
                <a:cs typeface="B Nazanin" panose="00000400000000000000" pitchFamily="2" charset="-78"/>
              </a:rPr>
              <a:t>تخلیص پروتئین هدف با یک لیگاند ویژه متصل شده به ساپورت کروماتوگرافی میانکنش برگشت پذیر برقرار می کند. </a:t>
            </a:r>
            <a:r>
              <a:rPr lang="fa-IR" sz="2800" dirty="0" smtClean="0">
                <a:latin typeface="Calibri" panose="020F0502020204030204" pitchFamily="34" charset="0"/>
                <a:ea typeface="Calibri" panose="020F0502020204030204" pitchFamily="34" charset="0"/>
                <a:cs typeface="B Nazanin" panose="00000400000000000000" pitchFamily="2" charset="-78"/>
              </a:rPr>
              <a:t>لیگاند </a:t>
            </a:r>
            <a:r>
              <a:rPr lang="fa-IR" sz="2800" dirty="0">
                <a:latin typeface="Calibri" panose="020F0502020204030204" pitchFamily="34" charset="0"/>
                <a:ea typeface="Calibri" panose="020F0502020204030204" pitchFamily="34" charset="0"/>
                <a:cs typeface="B Nazanin" panose="00000400000000000000" pitchFamily="2" charset="-78"/>
              </a:rPr>
              <a:t>می تواند آنتی بادی، </a:t>
            </a:r>
            <a:r>
              <a:rPr lang="fa-IR" sz="2800" dirty="0" smtClean="0">
                <a:latin typeface="Calibri" panose="020F0502020204030204" pitchFamily="34" charset="0"/>
                <a:ea typeface="Calibri" panose="020F0502020204030204" pitchFamily="34" charset="0"/>
                <a:cs typeface="B Nazanin" panose="00000400000000000000" pitchFamily="2" charset="-78"/>
              </a:rPr>
              <a:t>اسیدهای </a:t>
            </a:r>
            <a:r>
              <a:rPr lang="fa-IR" sz="2800" dirty="0">
                <a:latin typeface="Calibri" panose="020F0502020204030204" pitchFamily="34" charset="0"/>
                <a:ea typeface="Calibri" panose="020F0502020204030204" pitchFamily="34" charset="0"/>
                <a:cs typeface="B Nazanin" panose="00000400000000000000" pitchFamily="2" charset="-78"/>
              </a:rPr>
              <a:t>نوکلئیک</a:t>
            </a:r>
            <a:r>
              <a:rPr lang="fa-IR" sz="2800" dirty="0" smtClean="0">
                <a:latin typeface="Calibri" panose="020F0502020204030204" pitchFamily="34" charset="0"/>
                <a:ea typeface="Calibri" panose="020F0502020204030204" pitchFamily="34" charset="0"/>
                <a:cs typeface="B Nazanin" panose="00000400000000000000" pitchFamily="2" charset="-78"/>
              </a:rPr>
              <a:t>، انواع قندها، </a:t>
            </a:r>
            <a:r>
              <a:rPr lang="fa-IR" sz="2800" dirty="0">
                <a:latin typeface="Calibri" panose="020F0502020204030204" pitchFamily="34" charset="0"/>
                <a:ea typeface="Calibri" panose="020F0502020204030204" pitchFamily="34" charset="0"/>
                <a:cs typeface="B Nazanin" panose="00000400000000000000" pitchFamily="2" charset="-78"/>
              </a:rPr>
              <a:t>رنگ </a:t>
            </a:r>
            <a:r>
              <a:rPr lang="fa-IR" sz="2800" dirty="0" smtClean="0">
                <a:latin typeface="Calibri" panose="020F0502020204030204" pitchFamily="34" charset="0"/>
                <a:ea typeface="Calibri" panose="020F0502020204030204" pitchFamily="34" charset="0"/>
                <a:cs typeface="B Nazanin" panose="00000400000000000000" pitchFamily="2" charset="-78"/>
              </a:rPr>
              <a:t>دانه </a:t>
            </a:r>
            <a:r>
              <a:rPr lang="fa-IR" sz="2800" dirty="0">
                <a:latin typeface="Calibri" panose="020F0502020204030204" pitchFamily="34" charset="0"/>
                <a:ea typeface="Calibri" panose="020F0502020204030204" pitchFamily="34" charset="0"/>
                <a:cs typeface="B Nazanin" panose="00000400000000000000" pitchFamily="2" charset="-78"/>
              </a:rPr>
              <a:t>آلی، انواع ترکیبات داروئی</a:t>
            </a:r>
            <a:r>
              <a:rPr lang="fa-IR"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ماکرومولکول </a:t>
            </a:r>
            <a:r>
              <a:rPr lang="fa-IR" sz="2800" dirty="0" smtClean="0">
                <a:latin typeface="Calibri" panose="020F0502020204030204" pitchFamily="34" charset="0"/>
                <a:ea typeface="Calibri" panose="020F0502020204030204" pitchFamily="34" charset="0"/>
                <a:cs typeface="B Nazanin" panose="00000400000000000000" pitchFamily="2" charset="-78"/>
              </a:rPr>
              <a:t>های متنوع </a:t>
            </a:r>
            <a:r>
              <a:rPr lang="fa-IR" sz="2800" dirty="0">
                <a:latin typeface="Calibri" panose="020F0502020204030204" pitchFamily="34" charset="0"/>
                <a:ea typeface="Calibri" panose="020F0502020204030204" pitchFamily="34" charset="0"/>
                <a:cs typeface="B Nazanin" panose="00000400000000000000" pitchFamily="2" charset="-78"/>
              </a:rPr>
              <a:t>و انواع فلزات تثبیت </a:t>
            </a:r>
            <a:r>
              <a:rPr lang="fa-IR" sz="2800" dirty="0" smtClean="0">
                <a:latin typeface="Calibri" panose="020F0502020204030204" pitchFamily="34" charset="0"/>
                <a:ea typeface="Calibri" panose="020F0502020204030204" pitchFamily="34" charset="0"/>
                <a:cs typeface="B Nazanin" panose="00000400000000000000" pitchFamily="2" charset="-78"/>
              </a:rPr>
              <a:t>شده مانند نیکل </a:t>
            </a:r>
            <a:r>
              <a:rPr lang="fa-IR" sz="2800" dirty="0">
                <a:latin typeface="Calibri" panose="020F0502020204030204" pitchFamily="34" charset="0"/>
                <a:ea typeface="Calibri" panose="020F0502020204030204" pitchFamily="34" charset="0"/>
                <a:cs typeface="B Nazanin" panose="00000400000000000000" pitchFamily="2" charset="-78"/>
              </a:rPr>
              <a:t>بر روی ساپورت باشند. </a:t>
            </a: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fa-IR" sz="2800" dirty="0" smtClean="0">
                <a:latin typeface="Calibri" panose="020F0502020204030204" pitchFamily="34" charset="0"/>
                <a:ea typeface="Calibri" panose="020F0502020204030204" pitchFamily="34" charset="0"/>
                <a:cs typeface="B Nazanin" panose="00000400000000000000" pitchFamily="2" charset="-78"/>
              </a:rPr>
              <a:t>برهمکنش </a:t>
            </a:r>
            <a:r>
              <a:rPr lang="fa-IR" sz="2800" dirty="0">
                <a:latin typeface="Calibri" panose="020F0502020204030204" pitchFamily="34" charset="0"/>
                <a:ea typeface="Calibri" panose="020F0502020204030204" pitchFamily="34" charset="0"/>
                <a:cs typeface="B Nazanin" panose="00000400000000000000" pitchFamily="2" charset="-78"/>
              </a:rPr>
              <a:t>لیگاندهای تثبیت شده بر روی ساپورت با پروتئین </a:t>
            </a:r>
            <a:r>
              <a:rPr lang="fa-IR" sz="2800" dirty="0" smtClean="0">
                <a:latin typeface="Calibri" panose="020F0502020204030204" pitchFamily="34" charset="0"/>
                <a:ea typeface="Calibri" panose="020F0502020204030204" pitchFamily="34" charset="0"/>
                <a:cs typeface="B Nazanin" panose="00000400000000000000" pitchFamily="2" charset="-78"/>
              </a:rPr>
              <a:t>ها </a:t>
            </a:r>
            <a:r>
              <a:rPr lang="fa-IR" sz="2800" dirty="0">
                <a:latin typeface="Calibri" panose="020F0502020204030204" pitchFamily="34" charset="0"/>
                <a:ea typeface="Calibri" panose="020F0502020204030204" pitchFamily="34" charset="0"/>
                <a:cs typeface="B Nazanin" panose="00000400000000000000" pitchFamily="2" charset="-78"/>
              </a:rPr>
              <a:t>می </a:t>
            </a:r>
            <a:r>
              <a:rPr lang="fa-IR" sz="2800" dirty="0" smtClean="0">
                <a:latin typeface="Calibri" panose="020F0502020204030204" pitchFamily="34" charset="0"/>
                <a:ea typeface="Calibri" panose="020F0502020204030204" pitchFamily="34" charset="0"/>
                <a:cs typeface="B Nazanin" panose="00000400000000000000" pitchFamily="2" charset="-78"/>
              </a:rPr>
              <a:t>تواند </a:t>
            </a:r>
            <a:r>
              <a:rPr lang="fa-IR" sz="2800" dirty="0">
                <a:latin typeface="Calibri" panose="020F0502020204030204" pitchFamily="34" charset="0"/>
                <a:ea typeface="Calibri" panose="020F0502020204030204" pitchFamily="34" charset="0"/>
                <a:cs typeface="B Nazanin" panose="00000400000000000000" pitchFamily="2" charset="-78"/>
              </a:rPr>
              <a:t>از نوع یونی، آبگریز یا هیدروژنی باشند. </a:t>
            </a: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fa-IR" sz="2800" dirty="0" smtClean="0">
                <a:latin typeface="Calibri" panose="020F0502020204030204" pitchFamily="34" charset="0"/>
                <a:ea typeface="Calibri" panose="020F0502020204030204" pitchFamily="34" charset="0"/>
                <a:cs typeface="B Nazanin" panose="00000400000000000000" pitchFamily="2" charset="-78"/>
              </a:rPr>
              <a:t>این </a:t>
            </a:r>
            <a:r>
              <a:rPr lang="fa-IR" sz="2800" dirty="0">
                <a:latin typeface="Calibri" panose="020F0502020204030204" pitchFamily="34" charset="0"/>
                <a:ea typeface="Calibri" panose="020F0502020204030204" pitchFamily="34" charset="0"/>
                <a:cs typeface="B Nazanin" panose="00000400000000000000" pitchFamily="2" charset="-78"/>
              </a:rPr>
              <a:t>روش قدرت تفکیک و ویژگی بالایی دارد. </a:t>
            </a: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2800" dirty="0">
              <a:cs typeface="B Mitra" panose="00000400000000000000" pitchFamily="2" charset="-78"/>
            </a:endParaRPr>
          </a:p>
        </p:txBody>
      </p:sp>
      <p:sp>
        <p:nvSpPr>
          <p:cNvPr id="47" name="Content Placeholder 2"/>
          <p:cNvSpPr txBox="1">
            <a:spLocks/>
          </p:cNvSpPr>
          <p:nvPr/>
        </p:nvSpPr>
        <p:spPr>
          <a:xfrm>
            <a:off x="2814638" y="271128"/>
            <a:ext cx="7396163" cy="7099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just" rtl="1">
              <a:spcBef>
                <a:spcPct val="20000"/>
              </a:spcBef>
              <a:spcAft>
                <a:spcPts val="600"/>
              </a:spcAft>
              <a:buClr>
                <a:prstClr val="white"/>
              </a:buClr>
              <a:buFont typeface="Wingdings 3" charset="2"/>
              <a:buNone/>
            </a:pPr>
            <a:r>
              <a:rPr lang="en-US" sz="3600" dirty="0" smtClean="0">
                <a:solidFill>
                  <a:srgbClr val="FFFF00"/>
                </a:solidFill>
                <a:ea typeface="+mn-ea"/>
                <a:cs typeface="B Mitra" panose="00000400000000000000" pitchFamily="2" charset="-78"/>
              </a:rPr>
              <a:t>Affinity Chromatography</a:t>
            </a:r>
          </a:p>
          <a:p>
            <a:pPr marL="0" indent="0" algn="r" rtl="1">
              <a:buFont typeface="Wingdings 3" charset="2"/>
              <a:buNone/>
            </a:pPr>
            <a:endParaRPr lang="en-US" sz="5400" dirty="0">
              <a:cs typeface="B Mitra" panose="00000400000000000000" pitchFamily="2" charset="-78"/>
            </a:endParaRPr>
          </a:p>
        </p:txBody>
      </p:sp>
      <p:graphicFrame>
        <p:nvGraphicFramePr>
          <p:cNvPr id="48" name="Object 4"/>
          <p:cNvGraphicFramePr>
            <a:graphicFrameLocks noChangeAspect="1"/>
          </p:cNvGraphicFramePr>
          <p:nvPr>
            <p:extLst>
              <p:ext uri="{D42A27DB-BD31-4B8C-83A1-F6EECF244321}">
                <p14:modId xmlns:p14="http://schemas.microsoft.com/office/powerpoint/2010/main" val="3402918566"/>
              </p:ext>
            </p:extLst>
          </p:nvPr>
        </p:nvGraphicFramePr>
        <p:xfrm>
          <a:off x="242888" y="981075"/>
          <a:ext cx="6015038" cy="5577300"/>
        </p:xfrm>
        <a:graphic>
          <a:graphicData uri="http://schemas.openxmlformats.org/presentationml/2006/ole">
            <mc:AlternateContent xmlns:mc="http://schemas.openxmlformats.org/markup-compatibility/2006">
              <mc:Choice xmlns:v="urn:schemas-microsoft-com:vml" Requires="v">
                <p:oleObj spid="_x0000_s5127" name="Visio" r:id="rId3" imgW="3811320" imgH="3533760" progId="Visio.Drawing.6">
                  <p:embed/>
                </p:oleObj>
              </mc:Choice>
              <mc:Fallback>
                <p:oleObj name="Visio" r:id="rId3" imgW="3811320" imgH="3533760" progId="Visio.Drawing.6">
                  <p:embed/>
                  <p:pic>
                    <p:nvPicPr>
                      <p:cNvPr id="1741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981075"/>
                        <a:ext cx="6015038" cy="5577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73503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0" y="1110744"/>
            <a:ext cx="4512368" cy="5747256"/>
          </a:xfrm>
        </p:spPr>
        <p:txBody>
          <a:bodyPr>
            <a:noAutofit/>
          </a:bodyPr>
          <a:lstStyle/>
          <a:p>
            <a:pPr marL="0" indent="0" algn="r" rtl="1">
              <a:buNone/>
            </a:pPr>
            <a:r>
              <a:rPr lang="fa-IR" sz="2800" dirty="0">
                <a:latin typeface="Calibri" panose="020F0502020204030204" pitchFamily="34" charset="0"/>
                <a:ea typeface="Calibri" panose="020F0502020204030204" pitchFamily="34" charset="0"/>
                <a:cs typeface="B Nazanin" panose="00000400000000000000" pitchFamily="2" charset="-78"/>
              </a:rPr>
              <a:t>از </a:t>
            </a:r>
            <a:r>
              <a:rPr lang="fa-IR" sz="2800" dirty="0" smtClean="0">
                <a:latin typeface="Calibri" panose="020F0502020204030204" pitchFamily="34" charset="0"/>
                <a:ea typeface="Calibri" panose="020F0502020204030204" pitchFamily="34" charset="0"/>
                <a:cs typeface="B Nazanin" panose="00000400000000000000" pitchFamily="2" charset="-78"/>
              </a:rPr>
              <a:t>اکثر فلزهای </a:t>
            </a:r>
            <a:r>
              <a:rPr lang="fa-IR" sz="2800" dirty="0">
                <a:latin typeface="Calibri" panose="020F0502020204030204" pitchFamily="34" charset="0"/>
                <a:ea typeface="Calibri" panose="020F0502020204030204" pitchFamily="34" charset="0"/>
                <a:cs typeface="B Nazanin" panose="00000400000000000000" pitchFamily="2" charset="-78"/>
              </a:rPr>
              <a:t>تثبیت شده بر روی ساپورت </a:t>
            </a:r>
            <a:r>
              <a:rPr lang="fa-IR" sz="2800" dirty="0" smtClean="0">
                <a:latin typeface="Calibri" panose="020F0502020204030204" pitchFamily="34" charset="0"/>
                <a:ea typeface="Calibri" panose="020F0502020204030204" pitchFamily="34" charset="0"/>
                <a:cs typeface="B Nazanin" panose="00000400000000000000" pitchFamily="2" charset="-78"/>
              </a:rPr>
              <a:t>مانند نیکل و کبالت برای </a:t>
            </a:r>
            <a:r>
              <a:rPr lang="fa-IR" sz="2800" dirty="0">
                <a:latin typeface="Calibri" panose="020F0502020204030204" pitchFamily="34" charset="0"/>
                <a:ea typeface="Calibri" panose="020F0502020204030204" pitchFamily="34" charset="0"/>
                <a:cs typeface="B Nazanin" panose="00000400000000000000" pitchFamily="2" charset="-78"/>
              </a:rPr>
              <a:t>خالص سازی پروتئین های نوترکیب حاوی دنباله پلی هیستیدین استفاده می شود. </a:t>
            </a:r>
            <a:endParaRPr lang="fa-IR" sz="2800" dirty="0" smtClean="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fa-IR" sz="2800" dirty="0" smtClean="0">
                <a:latin typeface="Calibri" panose="020F0502020204030204" pitchFamily="34" charset="0"/>
                <a:ea typeface="Calibri" panose="020F0502020204030204" pitchFamily="34" charset="0"/>
                <a:cs typeface="B Nazanin" panose="00000400000000000000" pitchFamily="2" charset="-78"/>
              </a:rPr>
              <a:t>همچنین ساپورت </a:t>
            </a:r>
            <a:r>
              <a:rPr lang="fa-IR" sz="2800" dirty="0">
                <a:latin typeface="Calibri" panose="020F0502020204030204" pitchFamily="34" charset="0"/>
                <a:ea typeface="Calibri" panose="020F0502020204030204" pitchFamily="34" charset="0"/>
                <a:cs typeface="B Nazanin" panose="00000400000000000000" pitchFamily="2" charset="-78"/>
              </a:rPr>
              <a:t>هایی که حاوی گلوتاتیون با اتصال کووالانسی برای تخلیص پروتئین های ادغامی </a:t>
            </a:r>
            <a:r>
              <a:rPr lang="en-US" sz="2800" dirty="0">
                <a:latin typeface="Calibri" panose="020F0502020204030204" pitchFamily="34" charset="0"/>
                <a:ea typeface="Calibri" panose="020F0502020204030204" pitchFamily="34" charset="0"/>
                <a:cs typeface="B Nazanin" panose="00000400000000000000" pitchFamily="2" charset="-78"/>
              </a:rPr>
              <a:t>GST</a:t>
            </a:r>
            <a:r>
              <a:rPr lang="fa-IR" sz="2800" dirty="0">
                <a:latin typeface="Calibri" panose="020F0502020204030204" pitchFamily="34" charset="0"/>
                <a:ea typeface="Calibri" panose="020F0502020204030204" pitchFamily="34" charset="0"/>
                <a:cs typeface="B Nazanin" panose="00000400000000000000" pitchFamily="2" charset="-78"/>
              </a:rPr>
              <a:t> به کار گرفته می شوند. از آنجاییکه بخش </a:t>
            </a:r>
            <a:r>
              <a:rPr lang="en-US" sz="2800" dirty="0">
                <a:latin typeface="Calibri" panose="020F0502020204030204" pitchFamily="34" charset="0"/>
                <a:ea typeface="Calibri" panose="020F0502020204030204" pitchFamily="34" charset="0"/>
                <a:cs typeface="B Nazanin" panose="00000400000000000000" pitchFamily="2" charset="-78"/>
              </a:rPr>
              <a:t>GST</a:t>
            </a:r>
            <a:r>
              <a:rPr lang="fa-IR" sz="2800" dirty="0">
                <a:latin typeface="Calibri" panose="020F0502020204030204" pitchFamily="34" charset="0"/>
                <a:ea typeface="Calibri" panose="020F0502020204030204" pitchFamily="34" charset="0"/>
                <a:cs typeface="B Nazanin" panose="00000400000000000000" pitchFamily="2" charset="-78"/>
              </a:rPr>
              <a:t> از پروتئین ادغامی با تمایل بالا ( برخلاف پروتئن های میزبان) به گلوتاتیون می چسبد، این تکنیک زمینه را برای راندمان های بالای تخلیص فراهم می سازد.</a:t>
            </a:r>
            <a:endParaRPr lang="en-US" sz="2800" dirty="0">
              <a:cs typeface="B Mitra" panose="00000400000000000000" pitchFamily="2" charset="-78"/>
            </a:endParaRPr>
          </a:p>
        </p:txBody>
      </p:sp>
      <p:sp>
        <p:nvSpPr>
          <p:cNvPr id="47" name="Content Placeholder 2"/>
          <p:cNvSpPr txBox="1">
            <a:spLocks/>
          </p:cNvSpPr>
          <p:nvPr/>
        </p:nvSpPr>
        <p:spPr>
          <a:xfrm>
            <a:off x="2814638" y="271128"/>
            <a:ext cx="7396163" cy="7099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just" rtl="1">
              <a:spcBef>
                <a:spcPct val="20000"/>
              </a:spcBef>
              <a:spcAft>
                <a:spcPts val="600"/>
              </a:spcAft>
              <a:buClr>
                <a:prstClr val="white"/>
              </a:buClr>
              <a:buFont typeface="Wingdings 3" charset="2"/>
              <a:buNone/>
            </a:pPr>
            <a:r>
              <a:rPr lang="en-US" sz="3600" dirty="0" smtClean="0">
                <a:solidFill>
                  <a:srgbClr val="FFFF00"/>
                </a:solidFill>
                <a:ea typeface="+mn-ea"/>
                <a:cs typeface="B Mitra" panose="00000400000000000000" pitchFamily="2" charset="-78"/>
              </a:rPr>
              <a:t>Affinity Chromatography</a:t>
            </a:r>
          </a:p>
        </p:txBody>
      </p:sp>
      <p:grpSp>
        <p:nvGrpSpPr>
          <p:cNvPr id="48" name="Group 47"/>
          <p:cNvGrpSpPr>
            <a:grpSpLocks/>
          </p:cNvGrpSpPr>
          <p:nvPr/>
        </p:nvGrpSpPr>
        <p:grpSpPr bwMode="auto">
          <a:xfrm>
            <a:off x="114301" y="981075"/>
            <a:ext cx="7189930" cy="5444508"/>
            <a:chOff x="4977" y="1963"/>
            <a:chExt cx="5970" cy="4054"/>
          </a:xfrm>
        </p:grpSpPr>
        <p:pic>
          <p:nvPicPr>
            <p:cNvPr id="49"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 y="2403"/>
              <a:ext cx="4033" cy="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auto">
            <a:xfrm>
              <a:off x="7106" y="2743"/>
              <a:ext cx="908" cy="20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1" name="Oval 50"/>
            <p:cNvSpPr>
              <a:spLocks noChangeArrowheads="1"/>
            </p:cNvSpPr>
            <p:nvPr/>
          </p:nvSpPr>
          <p:spPr bwMode="auto">
            <a:xfrm>
              <a:off x="6903" y="4248"/>
              <a:ext cx="1256" cy="165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2" name="Oval 51"/>
            <p:cNvSpPr>
              <a:spLocks noChangeArrowheads="1"/>
            </p:cNvSpPr>
            <p:nvPr/>
          </p:nvSpPr>
          <p:spPr bwMode="auto">
            <a:xfrm>
              <a:off x="5889" y="3141"/>
              <a:ext cx="1054" cy="1080"/>
            </a:xfrm>
            <a:prstGeom prst="ellipse">
              <a:avLst/>
            </a:prstGeom>
            <a:solidFill>
              <a:srgbClr val="FFFFFF"/>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3" name="Text Box 9"/>
            <p:cNvSpPr txBox="1">
              <a:spLocks noChangeArrowheads="1"/>
            </p:cNvSpPr>
            <p:nvPr/>
          </p:nvSpPr>
          <p:spPr bwMode="auto">
            <a:xfrm>
              <a:off x="8415" y="3581"/>
              <a:ext cx="613"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hangingPunct="0"/>
              <a:r>
                <a:rPr lang="en-US" altLang="en-US" sz="800">
                  <a:latin typeface="Abadi MT Condensed Extra Bold" charset="0"/>
                </a:rPr>
                <a:t>wash</a:t>
              </a:r>
            </a:p>
          </p:txBody>
        </p:sp>
        <p:sp>
          <p:nvSpPr>
            <p:cNvPr id="54" name="Line 10"/>
            <p:cNvSpPr>
              <a:spLocks noChangeShapeType="1"/>
            </p:cNvSpPr>
            <p:nvPr/>
          </p:nvSpPr>
          <p:spPr bwMode="auto">
            <a:xfrm>
              <a:off x="6303" y="3011"/>
              <a:ext cx="40" cy="1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5" name="Line 11"/>
            <p:cNvSpPr>
              <a:spLocks noChangeShapeType="1"/>
            </p:cNvSpPr>
            <p:nvPr/>
          </p:nvSpPr>
          <p:spPr bwMode="auto">
            <a:xfrm flipH="1">
              <a:off x="6610" y="3011"/>
              <a:ext cx="66"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6" name="Line 12"/>
            <p:cNvSpPr>
              <a:spLocks noChangeShapeType="1"/>
            </p:cNvSpPr>
            <p:nvPr/>
          </p:nvSpPr>
          <p:spPr bwMode="auto">
            <a:xfrm flipH="1">
              <a:off x="6850" y="3304"/>
              <a:ext cx="106"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7" name="Line 13"/>
            <p:cNvSpPr>
              <a:spLocks noChangeShapeType="1"/>
            </p:cNvSpPr>
            <p:nvPr/>
          </p:nvSpPr>
          <p:spPr bwMode="auto">
            <a:xfrm flipH="1" flipV="1">
              <a:off x="6943" y="3718"/>
              <a:ext cx="160" cy="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8" name="Line 14"/>
            <p:cNvSpPr>
              <a:spLocks noChangeShapeType="1"/>
            </p:cNvSpPr>
            <p:nvPr/>
          </p:nvSpPr>
          <p:spPr bwMode="auto">
            <a:xfrm>
              <a:off x="5930" y="3198"/>
              <a:ext cx="93"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59" name="Line 15"/>
            <p:cNvSpPr>
              <a:spLocks noChangeShapeType="1"/>
            </p:cNvSpPr>
            <p:nvPr/>
          </p:nvSpPr>
          <p:spPr bwMode="auto">
            <a:xfrm>
              <a:off x="5716" y="3624"/>
              <a:ext cx="174" cy="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0" name="Line 16"/>
            <p:cNvSpPr>
              <a:spLocks noChangeShapeType="1"/>
            </p:cNvSpPr>
            <p:nvPr/>
          </p:nvSpPr>
          <p:spPr bwMode="auto">
            <a:xfrm flipV="1">
              <a:off x="5863" y="4024"/>
              <a:ext cx="133" cy="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1" name="Line 17"/>
            <p:cNvSpPr>
              <a:spLocks noChangeShapeType="1"/>
            </p:cNvSpPr>
            <p:nvPr/>
          </p:nvSpPr>
          <p:spPr bwMode="auto">
            <a:xfrm flipV="1">
              <a:off x="6263" y="4198"/>
              <a:ext cx="27" cy="1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2" name="Line 18"/>
            <p:cNvSpPr>
              <a:spLocks noChangeShapeType="1"/>
            </p:cNvSpPr>
            <p:nvPr/>
          </p:nvSpPr>
          <p:spPr bwMode="auto">
            <a:xfrm flipH="1" flipV="1">
              <a:off x="6636" y="4184"/>
              <a:ext cx="66" cy="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3" name="Line 19"/>
            <p:cNvSpPr>
              <a:spLocks noChangeShapeType="1"/>
            </p:cNvSpPr>
            <p:nvPr/>
          </p:nvSpPr>
          <p:spPr bwMode="auto">
            <a:xfrm flipH="1" flipV="1">
              <a:off x="6836" y="3998"/>
              <a:ext cx="161"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4" name="Oval 63"/>
            <p:cNvSpPr>
              <a:spLocks noChangeArrowheads="1"/>
            </p:cNvSpPr>
            <p:nvPr/>
          </p:nvSpPr>
          <p:spPr bwMode="auto">
            <a:xfrm>
              <a:off x="5823" y="3064"/>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5" name="Oval 64"/>
            <p:cNvSpPr>
              <a:spLocks noChangeArrowheads="1"/>
            </p:cNvSpPr>
            <p:nvPr/>
          </p:nvSpPr>
          <p:spPr bwMode="auto">
            <a:xfrm>
              <a:off x="5597" y="3544"/>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6" name="Oval 65"/>
            <p:cNvSpPr>
              <a:spLocks noChangeArrowheads="1"/>
            </p:cNvSpPr>
            <p:nvPr/>
          </p:nvSpPr>
          <p:spPr bwMode="auto">
            <a:xfrm>
              <a:off x="6623" y="2891"/>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7" name="Oval 66"/>
            <p:cNvSpPr>
              <a:spLocks noChangeArrowheads="1"/>
            </p:cNvSpPr>
            <p:nvPr/>
          </p:nvSpPr>
          <p:spPr bwMode="auto">
            <a:xfrm>
              <a:off x="6930" y="3171"/>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8" name="Oval 67"/>
            <p:cNvSpPr>
              <a:spLocks noChangeArrowheads="1"/>
            </p:cNvSpPr>
            <p:nvPr/>
          </p:nvSpPr>
          <p:spPr bwMode="auto">
            <a:xfrm>
              <a:off x="7063" y="3664"/>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69" name="Oval 68"/>
            <p:cNvSpPr>
              <a:spLocks noChangeArrowheads="1"/>
            </p:cNvSpPr>
            <p:nvPr/>
          </p:nvSpPr>
          <p:spPr bwMode="auto">
            <a:xfrm>
              <a:off x="6969" y="4064"/>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0" name="Oval 69"/>
            <p:cNvSpPr>
              <a:spLocks noChangeArrowheads="1"/>
            </p:cNvSpPr>
            <p:nvPr/>
          </p:nvSpPr>
          <p:spPr bwMode="auto">
            <a:xfrm>
              <a:off x="6663" y="4330"/>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1" name="Oval 70"/>
            <p:cNvSpPr>
              <a:spLocks noChangeArrowheads="1"/>
            </p:cNvSpPr>
            <p:nvPr/>
          </p:nvSpPr>
          <p:spPr bwMode="auto">
            <a:xfrm>
              <a:off x="6196" y="4331"/>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2" name="Oval 71"/>
            <p:cNvSpPr>
              <a:spLocks noChangeArrowheads="1"/>
            </p:cNvSpPr>
            <p:nvPr/>
          </p:nvSpPr>
          <p:spPr bwMode="auto">
            <a:xfrm>
              <a:off x="5729" y="4078"/>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3" name="Text Box 29"/>
            <p:cNvSpPr txBox="1">
              <a:spLocks noChangeArrowheads="1"/>
            </p:cNvSpPr>
            <p:nvPr/>
          </p:nvSpPr>
          <p:spPr bwMode="auto">
            <a:xfrm>
              <a:off x="5904" y="3383"/>
              <a:ext cx="1053"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1000">
                  <a:latin typeface="Times" panose="02020603050405020304" pitchFamily="18" charset="0"/>
                </a:rPr>
                <a:t>porous</a:t>
              </a:r>
            </a:p>
            <a:p>
              <a:pPr algn="ctr" eaLnBrk="0" hangingPunct="0"/>
              <a:r>
                <a:rPr lang="en-US" altLang="en-US" sz="1000">
                  <a:latin typeface="Times" panose="02020603050405020304" pitchFamily="18" charset="0"/>
                </a:rPr>
                <a:t>bead</a:t>
              </a:r>
            </a:p>
          </p:txBody>
        </p:sp>
        <p:sp>
          <p:nvSpPr>
            <p:cNvPr id="74" name="Line 30"/>
            <p:cNvSpPr>
              <a:spLocks noChangeShapeType="1"/>
            </p:cNvSpPr>
            <p:nvPr/>
          </p:nvSpPr>
          <p:spPr bwMode="auto">
            <a:xfrm>
              <a:off x="7307" y="3251"/>
              <a:ext cx="840" cy="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5" name="Line 31"/>
            <p:cNvSpPr>
              <a:spLocks noChangeShapeType="1"/>
            </p:cNvSpPr>
            <p:nvPr/>
          </p:nvSpPr>
          <p:spPr bwMode="auto">
            <a:xfrm flipV="1">
              <a:off x="7294" y="4251"/>
              <a:ext cx="879" cy="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6" name="Text Box 32"/>
            <p:cNvSpPr txBox="1">
              <a:spLocks noChangeArrowheads="1"/>
            </p:cNvSpPr>
            <p:nvPr/>
          </p:nvSpPr>
          <p:spPr bwMode="auto">
            <a:xfrm>
              <a:off x="5489" y="4689"/>
              <a:ext cx="137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dirty="0">
                  <a:latin typeface="Times" panose="02020603050405020304" pitchFamily="18" charset="0"/>
                </a:rPr>
                <a:t>glutathione</a:t>
              </a:r>
            </a:p>
          </p:txBody>
        </p:sp>
        <p:sp>
          <p:nvSpPr>
            <p:cNvPr id="77" name="Text Box 33"/>
            <p:cNvSpPr txBox="1">
              <a:spLocks noChangeArrowheads="1"/>
            </p:cNvSpPr>
            <p:nvPr/>
          </p:nvSpPr>
          <p:spPr bwMode="auto">
            <a:xfrm>
              <a:off x="9345" y="3567"/>
              <a:ext cx="612" cy="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0" hangingPunct="0"/>
              <a:r>
                <a:rPr lang="en-US" altLang="en-US" sz="800">
                  <a:latin typeface="Abadi MT Condensed Extra Bold" charset="0"/>
                </a:rPr>
                <a:t>elute</a:t>
              </a:r>
            </a:p>
            <a:p>
              <a:pPr eaLnBrk="0" hangingPunct="0"/>
              <a:endParaRPr lang="en-US" altLang="en-US" sz="800">
                <a:latin typeface="Abadi MT Condensed Extra Bold" charset="0"/>
              </a:endParaRPr>
            </a:p>
          </p:txBody>
        </p:sp>
        <p:grpSp>
          <p:nvGrpSpPr>
            <p:cNvPr id="78" name="Group 77"/>
            <p:cNvGrpSpPr>
              <a:grpSpLocks/>
            </p:cNvGrpSpPr>
            <p:nvPr/>
          </p:nvGrpSpPr>
          <p:grpSpPr bwMode="auto">
            <a:xfrm>
              <a:off x="6069" y="2561"/>
              <a:ext cx="399" cy="517"/>
              <a:chOff x="5207" y="2126"/>
              <a:chExt cx="399" cy="517"/>
            </a:xfrm>
          </p:grpSpPr>
          <p:sp>
            <p:nvSpPr>
              <p:cNvPr id="88" name="Oval 87"/>
              <p:cNvSpPr>
                <a:spLocks noChangeArrowheads="1"/>
              </p:cNvSpPr>
              <p:nvPr/>
            </p:nvSpPr>
            <p:spPr bwMode="auto">
              <a:xfrm>
                <a:off x="5207" y="2126"/>
                <a:ext cx="399" cy="401"/>
              </a:xfrm>
              <a:prstGeom prst="ellipse">
                <a:avLst/>
              </a:prstGeom>
              <a:solidFill>
                <a:srgbClr val="FFFFFF"/>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9" name="Oval 88"/>
              <p:cNvSpPr>
                <a:spLocks noChangeArrowheads="1"/>
              </p:cNvSpPr>
              <p:nvPr/>
            </p:nvSpPr>
            <p:spPr bwMode="auto">
              <a:xfrm>
                <a:off x="5312" y="2393"/>
                <a:ext cx="212" cy="218"/>
              </a:xfrm>
              <a:prstGeom prst="ellipse">
                <a:avLst/>
              </a:prstGeom>
              <a:solidFill>
                <a:srgbClr val="FFFFFF"/>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90" name="Oval 89"/>
              <p:cNvSpPr>
                <a:spLocks noChangeArrowheads="1"/>
              </p:cNvSpPr>
              <p:nvPr/>
            </p:nvSpPr>
            <p:spPr bwMode="auto">
              <a:xfrm>
                <a:off x="5296" y="2453"/>
                <a:ext cx="250" cy="1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sp>
          <p:nvSpPr>
            <p:cNvPr id="79" name="Oval 78"/>
            <p:cNvSpPr>
              <a:spLocks noChangeArrowheads="1"/>
            </p:cNvSpPr>
            <p:nvPr/>
          </p:nvSpPr>
          <p:spPr bwMode="auto">
            <a:xfrm>
              <a:off x="6209" y="2864"/>
              <a:ext cx="146" cy="160"/>
            </a:xfrm>
            <a:prstGeom prst="ellipse">
              <a:avLst/>
            </a:prstGeom>
            <a:solidFill>
              <a:srgbClr val="000000"/>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0" name="Text Box 39"/>
            <p:cNvSpPr txBox="1">
              <a:spLocks noChangeArrowheads="1"/>
            </p:cNvSpPr>
            <p:nvPr/>
          </p:nvSpPr>
          <p:spPr bwMode="auto">
            <a:xfrm>
              <a:off x="5216" y="2465"/>
              <a:ext cx="109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dirty="0">
                  <a:latin typeface="Times" panose="02020603050405020304" pitchFamily="18" charset="0"/>
                </a:rPr>
                <a:t>GST</a:t>
              </a:r>
            </a:p>
          </p:txBody>
        </p:sp>
        <p:sp>
          <p:nvSpPr>
            <p:cNvPr id="81" name="Line 40"/>
            <p:cNvSpPr>
              <a:spLocks noChangeShapeType="1"/>
            </p:cNvSpPr>
            <p:nvPr/>
          </p:nvSpPr>
          <p:spPr bwMode="auto">
            <a:xfrm flipH="1">
              <a:off x="6223" y="4464"/>
              <a:ext cx="40"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2" name="Text Box 41"/>
            <p:cNvSpPr txBox="1">
              <a:spLocks noChangeArrowheads="1"/>
            </p:cNvSpPr>
            <p:nvPr/>
          </p:nvSpPr>
          <p:spPr bwMode="auto">
            <a:xfrm>
              <a:off x="6934" y="2434"/>
              <a:ext cx="2320"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800">
                  <a:latin typeface="Abadi MT Condensed Extra Bold" charset="0"/>
                </a:rPr>
                <a:t>apply sample</a:t>
              </a:r>
            </a:p>
          </p:txBody>
        </p:sp>
        <p:sp>
          <p:nvSpPr>
            <p:cNvPr id="83" name="Freeform 82"/>
            <p:cNvSpPr>
              <a:spLocks/>
            </p:cNvSpPr>
            <p:nvPr/>
          </p:nvSpPr>
          <p:spPr bwMode="auto">
            <a:xfrm>
              <a:off x="6399" y="2319"/>
              <a:ext cx="95" cy="307"/>
            </a:xfrm>
            <a:custGeom>
              <a:avLst/>
              <a:gdLst>
                <a:gd name="T0" fmla="*/ 2 w 95"/>
                <a:gd name="T1" fmla="*/ 307 h 307"/>
                <a:gd name="T2" fmla="*/ 82 w 95"/>
                <a:gd name="T3" fmla="*/ 187 h 307"/>
                <a:gd name="T4" fmla="*/ 2 w 95"/>
                <a:gd name="T5" fmla="*/ 67 h 307"/>
                <a:gd name="T6" fmla="*/ 95 w 95"/>
                <a:gd name="T7" fmla="*/ 0 h 307"/>
              </a:gdLst>
              <a:ahLst/>
              <a:cxnLst>
                <a:cxn ang="0">
                  <a:pos x="T0" y="T1"/>
                </a:cxn>
                <a:cxn ang="0">
                  <a:pos x="T2" y="T3"/>
                </a:cxn>
                <a:cxn ang="0">
                  <a:pos x="T4" y="T5"/>
                </a:cxn>
                <a:cxn ang="0">
                  <a:pos x="T6" y="T7"/>
                </a:cxn>
              </a:cxnLst>
              <a:rect l="0" t="0" r="r" b="b"/>
              <a:pathLst>
                <a:path w="95" h="307">
                  <a:moveTo>
                    <a:pt x="2" y="307"/>
                  </a:moveTo>
                  <a:cubicBezTo>
                    <a:pt x="42" y="267"/>
                    <a:pt x="82" y="227"/>
                    <a:pt x="82" y="187"/>
                  </a:cubicBezTo>
                  <a:cubicBezTo>
                    <a:pt x="82" y="147"/>
                    <a:pt x="0" y="98"/>
                    <a:pt x="2" y="67"/>
                  </a:cubicBezTo>
                  <a:cubicBezTo>
                    <a:pt x="4" y="36"/>
                    <a:pt x="80" y="11"/>
                    <a:pt x="95" y="0"/>
                  </a:cubicBez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4" name="Oval 83"/>
            <p:cNvSpPr>
              <a:spLocks noChangeArrowheads="1"/>
            </p:cNvSpPr>
            <p:nvPr/>
          </p:nvSpPr>
          <p:spPr bwMode="auto">
            <a:xfrm>
              <a:off x="6466" y="2107"/>
              <a:ext cx="667" cy="386"/>
            </a:xfrm>
            <a:prstGeom prst="ellipse">
              <a:avLst/>
            </a:prstGeom>
            <a:solidFill>
              <a:srgbClr val="FFFFFF"/>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5" name="Text Box 44"/>
            <p:cNvSpPr txBox="1">
              <a:spLocks noChangeArrowheads="1"/>
            </p:cNvSpPr>
            <p:nvPr/>
          </p:nvSpPr>
          <p:spPr bwMode="auto">
            <a:xfrm>
              <a:off x="4977" y="1963"/>
              <a:ext cx="181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dirty="0">
                  <a:latin typeface="Times" panose="02020603050405020304" pitchFamily="18" charset="0"/>
                </a:rPr>
                <a:t>thrombin site</a:t>
              </a:r>
            </a:p>
          </p:txBody>
        </p:sp>
        <p:sp>
          <p:nvSpPr>
            <p:cNvPr id="86" name="Text Box 45"/>
            <p:cNvSpPr txBox="1">
              <a:spLocks noChangeArrowheads="1"/>
            </p:cNvSpPr>
            <p:nvPr/>
          </p:nvSpPr>
          <p:spPr bwMode="auto">
            <a:xfrm>
              <a:off x="6881" y="2103"/>
              <a:ext cx="2120"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altLang="en-US" sz="2000" dirty="0">
                  <a:latin typeface="Times" panose="02020603050405020304" pitchFamily="18" charset="0"/>
                </a:rPr>
                <a:t>protein of interest</a:t>
              </a:r>
            </a:p>
          </p:txBody>
        </p:sp>
        <p:sp>
          <p:nvSpPr>
            <p:cNvPr id="87" name="Line 46"/>
            <p:cNvSpPr>
              <a:spLocks noChangeShapeType="1"/>
            </p:cNvSpPr>
            <p:nvPr/>
          </p:nvSpPr>
          <p:spPr bwMode="auto">
            <a:xfrm>
              <a:off x="6173" y="2307"/>
              <a:ext cx="254" cy="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grpSp>
    </p:spTree>
    <p:extLst>
      <p:ext uri="{BB962C8B-B14F-4D97-AF65-F5344CB8AC3E}">
        <p14:creationId xmlns:p14="http://schemas.microsoft.com/office/powerpoint/2010/main" val="206252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25" y="1200150"/>
            <a:ext cx="5620728" cy="5357813"/>
          </a:xfrm>
        </p:spPr>
        <p:txBody>
          <a:bodyPr>
            <a:noAutofit/>
          </a:bodyPr>
          <a:lstStyle/>
          <a:p>
            <a:pPr marL="0" indent="0" algn="r" rtl="1">
              <a:buNone/>
            </a:pPr>
            <a:r>
              <a:rPr lang="fa-IR" sz="2800" dirty="0" smtClean="0">
                <a:latin typeface="Times New Roman" panose="02020603050405020304" pitchFamily="18" charset="0"/>
                <a:ea typeface="Calibri" panose="020F0502020204030204" pitchFamily="34" charset="0"/>
                <a:cs typeface="B Nazanin" panose="00000400000000000000" pitchFamily="2" charset="-78"/>
              </a:rPr>
              <a:t>در </a:t>
            </a:r>
            <a:r>
              <a:rPr lang="fa-IR" sz="2800" dirty="0">
                <a:latin typeface="Times New Roman" panose="02020603050405020304" pitchFamily="18" charset="0"/>
                <a:ea typeface="Calibri" panose="020F0502020204030204" pitchFamily="34" charset="0"/>
                <a:cs typeface="B Nazanin" panose="00000400000000000000" pitchFamily="2" charset="-78"/>
              </a:rPr>
              <a:t>روش </a:t>
            </a:r>
            <a:r>
              <a:rPr lang="fa-IR" sz="2800" dirty="0" smtClean="0">
                <a:latin typeface="Times New Roman" panose="02020603050405020304" pitchFamily="18" charset="0"/>
                <a:ea typeface="Calibri" panose="020F0502020204030204" pitchFamily="34" charset="0"/>
                <a:cs typeface="B Nazanin" panose="00000400000000000000" pitchFamily="2" charset="-78"/>
              </a:rPr>
              <a:t>هیدروفوبیک کروماتوگرافی، پروتئین </a:t>
            </a:r>
            <a:r>
              <a:rPr lang="fa-IR" sz="2800" dirty="0">
                <a:latin typeface="Times New Roman" panose="02020603050405020304" pitchFamily="18" charset="0"/>
                <a:ea typeface="Calibri" panose="020F0502020204030204" pitchFamily="34" charset="0"/>
                <a:cs typeface="B Nazanin" panose="00000400000000000000" pitchFamily="2" charset="-78"/>
              </a:rPr>
              <a:t>ها بر اساس تفاوت در میزان هیدروفوبیسیته سطح شان از یکدیگر جدا می شوند. بدین صورت که میانکنش برگشت پذیر بین نواحی غیر قطبی در سطح پروتئین و لیگاندهای هیدروفوب تثبیت شده بر روی ساپورت ستون کروماتوگرافی شکل می گیرد. </a:t>
            </a:r>
            <a:endParaRPr lang="fa-IR" sz="2800" dirty="0" smtClean="0">
              <a:latin typeface="Times New Roman" panose="02020603050405020304" pitchFamily="18" charset="0"/>
              <a:ea typeface="Calibri" panose="020F0502020204030204" pitchFamily="34" charset="0"/>
              <a:cs typeface="B Nazanin" panose="00000400000000000000" pitchFamily="2" charset="-78"/>
            </a:endParaRPr>
          </a:p>
          <a:p>
            <a:pPr marL="0" indent="0" algn="r" rtl="1">
              <a:buNone/>
            </a:pPr>
            <a:r>
              <a:rPr lang="fa-IR" sz="2800" dirty="0" smtClean="0">
                <a:latin typeface="Times New Roman" panose="02020603050405020304" pitchFamily="18" charset="0"/>
                <a:ea typeface="Calibri" panose="020F0502020204030204" pitchFamily="34" charset="0"/>
                <a:cs typeface="B Nazanin" panose="00000400000000000000" pitchFamily="2" charset="-78"/>
              </a:rPr>
              <a:t>پروتئین </a:t>
            </a:r>
            <a:r>
              <a:rPr lang="fa-IR" sz="2800" dirty="0">
                <a:latin typeface="Times New Roman" panose="02020603050405020304" pitchFamily="18" charset="0"/>
                <a:ea typeface="Calibri" panose="020F0502020204030204" pitchFamily="34" charset="0"/>
                <a:cs typeface="B Nazanin" panose="00000400000000000000" pitchFamily="2" charset="-78"/>
              </a:rPr>
              <a:t>ها بر اساس تفاوت در میزان اسیدآمینه های هیدروفوب سطحی شان از یکدیگر تفکیک می شوند. </a:t>
            </a:r>
            <a:endParaRPr lang="fa-IR" sz="2800" dirty="0" smtClean="0">
              <a:latin typeface="Times New Roman" panose="02020603050405020304" pitchFamily="18" charset="0"/>
              <a:ea typeface="Calibri" panose="020F0502020204030204" pitchFamily="34" charset="0"/>
              <a:cs typeface="B Nazanin" panose="00000400000000000000" pitchFamily="2" charset="-78"/>
            </a:endParaRPr>
          </a:p>
          <a:p>
            <a:pPr marL="0" indent="0" algn="r" rtl="1">
              <a:buNone/>
            </a:pPr>
            <a:r>
              <a:rPr lang="fa-IR" sz="2800" dirty="0" smtClean="0">
                <a:latin typeface="Times New Roman" panose="02020603050405020304" pitchFamily="18" charset="0"/>
                <a:ea typeface="Calibri" panose="020F0502020204030204" pitchFamily="34" charset="0"/>
                <a:cs typeface="B Nazanin" panose="00000400000000000000" pitchFamily="2" charset="-78"/>
              </a:rPr>
              <a:t>این </a:t>
            </a:r>
            <a:r>
              <a:rPr lang="fa-IR" sz="2800" dirty="0">
                <a:latin typeface="Times New Roman" panose="02020603050405020304" pitchFamily="18" charset="0"/>
                <a:ea typeface="Calibri" panose="020F0502020204030204" pitchFamily="34" charset="0"/>
                <a:cs typeface="B Nazanin" panose="00000400000000000000" pitchFamily="2" charset="-78"/>
              </a:rPr>
              <a:t>روش می تواند در فرآیند های تخلیص چند مرحله ای به عنوان یکی از روش های میانی بکار گرفته شود</a:t>
            </a:r>
            <a:endParaRPr lang="en-US" sz="2800" dirty="0"/>
          </a:p>
        </p:txBody>
      </p:sp>
      <p:sp>
        <p:nvSpPr>
          <p:cNvPr id="4" name="Content Placeholder 2"/>
          <p:cNvSpPr>
            <a:spLocks noGrp="1"/>
          </p:cNvSpPr>
          <p:nvPr>
            <p:ph type="title"/>
          </p:nvPr>
        </p:nvSpPr>
        <p:spPr>
          <a:xfrm>
            <a:off x="457200" y="238406"/>
            <a:ext cx="9821743" cy="804582"/>
          </a:xfrm>
        </p:spPr>
        <p:txBody>
          <a:bodyPr>
            <a:normAutofit/>
          </a:bodyPr>
          <a:lstStyle/>
          <a:p>
            <a:pPr marL="0" lvl="0" indent="0" algn="just" rtl="1">
              <a:spcBef>
                <a:spcPct val="20000"/>
              </a:spcBef>
              <a:spcAft>
                <a:spcPts val="600"/>
              </a:spcAft>
              <a:buClr>
                <a:prstClr val="white"/>
              </a:buClr>
              <a:buNone/>
            </a:pPr>
            <a:r>
              <a:rPr lang="en-US" sz="3200" dirty="0" smtClean="0">
                <a:solidFill>
                  <a:srgbClr val="FFFF00"/>
                </a:solidFill>
                <a:ea typeface="+mn-ea"/>
                <a:cs typeface="B Mitra" panose="00000400000000000000" pitchFamily="2" charset="-78"/>
              </a:rPr>
              <a:t>Hydrophobic Interaction Chromatography</a:t>
            </a:r>
            <a:endParaRPr lang="en-US" sz="3200" dirty="0">
              <a:solidFill>
                <a:srgbClr val="FFFF00"/>
              </a:solidFill>
              <a:ea typeface="+mn-ea"/>
              <a:cs typeface="B Mitra" panose="00000400000000000000" pitchFamily="2" charset="-78"/>
            </a:endParaRPr>
          </a:p>
          <a:p>
            <a:pPr marL="0" indent="0" algn="r" rtl="1">
              <a:buNone/>
            </a:pPr>
            <a:endParaRPr lang="en-US" sz="5400" dirty="0">
              <a:cs typeface="B Mitra" panose="00000400000000000000" pitchFamily="2" charset="-78"/>
            </a:endParaRPr>
          </a:p>
        </p:txBody>
      </p:sp>
      <p:pic>
        <p:nvPicPr>
          <p:cNvPr id="6146" name="Picture 2" descr="https://image.slidesharecdn.com/hydrophobicinteractionchromatography1-130925081308-phpapp01/95/hydrophobic-interaction-chromatography-1-11-638.jpg?cb=1380096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96" y="1042988"/>
            <a:ext cx="5580763" cy="541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92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37" y="138393"/>
            <a:ext cx="8826502" cy="933170"/>
          </a:xfrm>
        </p:spPr>
        <p:txBody>
          <a:bodyPr/>
          <a:lstStyle/>
          <a:p>
            <a:pPr marL="0" marR="0" rtl="1">
              <a:lnSpc>
                <a:spcPct val="150000"/>
              </a:lnSpc>
              <a:spcBef>
                <a:spcPts val="0"/>
              </a:spcBef>
              <a:spcAft>
                <a:spcPts val="800"/>
              </a:spcAft>
            </a:pPr>
            <a:r>
              <a:rPr lang="fa-IR" sz="3200" b="1" dirty="0">
                <a:solidFill>
                  <a:srgbClr val="FFFF00"/>
                </a:solidFill>
                <a:latin typeface="Calibri" panose="020F0502020204030204" pitchFamily="34" charset="0"/>
                <a:ea typeface="Calibri" panose="020F0502020204030204" pitchFamily="34" charset="0"/>
                <a:cs typeface="B Nazanin" panose="00000400000000000000" pitchFamily="2" charset="-78"/>
              </a:rPr>
              <a:t>عملکرد کروماتوگرافی در تخلیص پروتئین ها در مقیاس صنعتی</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328613" y="1200150"/>
            <a:ext cx="11601449" cy="5429249"/>
          </a:xfrm>
        </p:spPr>
        <p:txBody>
          <a:bodyPr>
            <a:normAutofit fontScale="92500" lnSpcReduction="20000"/>
          </a:bodyPr>
          <a:lstStyle/>
          <a:p>
            <a:pPr lvl="0" algn="just" rtl="1">
              <a:lnSpc>
                <a:spcPct val="150000"/>
              </a:lnSpc>
              <a:spcBef>
                <a:spcPts val="0"/>
              </a:spcBef>
              <a:spcAft>
                <a:spcPts val="800"/>
              </a:spcAft>
              <a:buFont typeface="+mj-lt"/>
              <a:buAutoNum type="arabicPeriod"/>
            </a:pPr>
            <a:r>
              <a:rPr lang="fa-IR" sz="2400" dirty="0">
                <a:latin typeface="Calibri" panose="020F0502020204030204" pitchFamily="34" charset="0"/>
                <a:ea typeface="Calibri" panose="020F0502020204030204" pitchFamily="34" charset="0"/>
                <a:cs typeface="B Nazanin" panose="00000400000000000000" pitchFamily="2" charset="-78"/>
              </a:rPr>
              <a:t>تخلیص پروتئین برای مصارف درمانی: این پروتئین ها به چهار دسته تقسیم می شوند: </a:t>
            </a:r>
            <a:r>
              <a:rPr lang="en-US" sz="2400" dirty="0">
                <a:latin typeface="Calibri" panose="020F0502020204030204" pitchFamily="34" charset="0"/>
                <a:ea typeface="Calibri" panose="020F0502020204030204" pitchFamily="34" charset="0"/>
                <a:cs typeface="B Nazanin" panose="00000400000000000000" pitchFamily="2" charset="-78"/>
              </a:rPr>
              <a:t>a</a:t>
            </a:r>
            <a:r>
              <a:rPr lang="fa-IR" sz="2400" dirty="0">
                <a:latin typeface="Calibri" panose="020F0502020204030204" pitchFamily="34" charset="0"/>
                <a:ea typeface="Calibri" panose="020F0502020204030204" pitchFamily="34" charset="0"/>
                <a:cs typeface="B Nazanin" panose="00000400000000000000" pitchFamily="2" charset="-78"/>
              </a:rPr>
              <a:t>) فاکتورهای تنظیم کننده ( شامل هورمون ها، سایتوکاینها، لمفوکاینها و دیگر تنظیم کنندگان رشد سلولی و متابولیسم) مانند تیرولیبرین، انسولین، اینترفرون، اریتروپوئتین و گونادوتروپین ها </a:t>
            </a:r>
            <a:r>
              <a:rPr lang="en-US" sz="2400" dirty="0">
                <a:latin typeface="Calibri" panose="020F0502020204030204" pitchFamily="34" charset="0"/>
                <a:ea typeface="Calibri" panose="020F0502020204030204" pitchFamily="34" charset="0"/>
                <a:cs typeface="B Nazanin" panose="00000400000000000000" pitchFamily="2" charset="-78"/>
              </a:rPr>
              <a:t>b</a:t>
            </a:r>
            <a:r>
              <a:rPr lang="fa-IR" sz="2400" dirty="0">
                <a:latin typeface="Calibri" panose="020F0502020204030204" pitchFamily="34" charset="0"/>
                <a:ea typeface="Calibri" panose="020F0502020204030204" pitchFamily="34" charset="0"/>
                <a:cs typeface="B Nazanin" panose="00000400000000000000" pitchFamily="2" charset="-78"/>
              </a:rPr>
              <a:t>) محصولات خونی مانند ( فاکتورهای خونی مشتق از سرم، آنزیم های فعال کننده فیبرینوژن) که عبارتند از آنزیم اوروکیناز، فاکتور هشت </a:t>
            </a:r>
            <a:r>
              <a:rPr lang="en-US" sz="2400" dirty="0">
                <a:latin typeface="Calibri" panose="020F0502020204030204" pitchFamily="34" charset="0"/>
                <a:ea typeface="Calibri" panose="020F0502020204030204" pitchFamily="34" charset="0"/>
                <a:cs typeface="B Nazanin" panose="00000400000000000000" pitchFamily="2" charset="-78"/>
              </a:rPr>
              <a:t>c</a:t>
            </a:r>
            <a:r>
              <a:rPr lang="fa-IR" sz="2400" dirty="0">
                <a:latin typeface="Calibri" panose="020F0502020204030204" pitchFamily="34" charset="0"/>
                <a:ea typeface="Calibri" panose="020F0502020204030204" pitchFamily="34" charset="0"/>
                <a:cs typeface="B Nazanin" panose="00000400000000000000" pitchFamily="2" charset="-78"/>
              </a:rPr>
              <a:t>) واکسنها مانند واکسن هپاتیت </a:t>
            </a:r>
            <a:r>
              <a:rPr lang="en-US" sz="2400" dirty="0">
                <a:latin typeface="Times New Roman" panose="02020603050405020304" pitchFamily="18" charset="0"/>
                <a:ea typeface="Calibri" panose="020F0502020204030204" pitchFamily="34" charset="0"/>
                <a:cs typeface="Arial" panose="020B0604020202020204" pitchFamily="34" charset="0"/>
              </a:rPr>
              <a:t>B</a:t>
            </a:r>
            <a:r>
              <a:rPr lang="fa-IR" sz="2400" dirty="0">
                <a:latin typeface="Calibri" panose="020F0502020204030204" pitchFamily="34" charset="0"/>
                <a:ea typeface="Calibri" panose="020F0502020204030204" pitchFamily="34" charset="0"/>
                <a:cs typeface="B Nazanin" panose="00000400000000000000" pitchFamily="2" charset="-78"/>
              </a:rPr>
              <a:t>؛ و </a:t>
            </a:r>
            <a:r>
              <a:rPr lang="en-US" sz="2400" dirty="0">
                <a:latin typeface="Calibri" panose="020F0502020204030204" pitchFamily="34" charset="0"/>
                <a:ea typeface="Calibri" panose="020F0502020204030204" pitchFamily="34" charset="0"/>
                <a:cs typeface="B Nazanin" panose="00000400000000000000" pitchFamily="2" charset="-78"/>
              </a:rPr>
              <a:t>d</a:t>
            </a:r>
            <a:r>
              <a:rPr lang="fa-IR" sz="2400" dirty="0">
                <a:latin typeface="Calibri" panose="020F0502020204030204" pitchFamily="34" charset="0"/>
                <a:ea typeface="Calibri" panose="020F0502020204030204" pitchFamily="34" charset="0"/>
                <a:cs typeface="B Nazanin" panose="00000400000000000000" pitchFamily="2" charset="-78"/>
              </a:rPr>
              <a:t>) آنتی بادی های مونوکلونال  مانند </a:t>
            </a:r>
            <a:r>
              <a:rPr lang="en-US" sz="2400" dirty="0">
                <a:latin typeface="Times New Roman" panose="02020603050405020304" pitchFamily="18" charset="0"/>
                <a:ea typeface="Calibri" panose="020F0502020204030204" pitchFamily="34" charset="0"/>
                <a:cs typeface="Arial" panose="020B0604020202020204" pitchFamily="34" charset="0"/>
              </a:rPr>
              <a:t>IgG</a:t>
            </a:r>
            <a:r>
              <a:rPr lang="fa-IR" sz="2400" dirty="0">
                <a:latin typeface="Calibri" panose="020F0502020204030204" pitchFamily="34" charset="0"/>
                <a:ea typeface="Calibri" panose="020F0502020204030204" pitchFamily="34" charset="0"/>
                <a:cs typeface="B Nazanin" panose="00000400000000000000" pitchFamily="2" charset="-78"/>
              </a:rPr>
              <a:t>ها هستند.</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Bef>
                <a:spcPts val="0"/>
              </a:spcBef>
              <a:spcAft>
                <a:spcPts val="800"/>
              </a:spcAft>
              <a:buFont typeface="+mj-lt"/>
              <a:buAutoNum type="arabicPeriod"/>
            </a:pPr>
            <a:r>
              <a:rPr lang="fa-IR" sz="2400" dirty="0">
                <a:latin typeface="Calibri" panose="020F0502020204030204" pitchFamily="34" charset="0"/>
                <a:ea typeface="Calibri" panose="020F0502020204030204" pitchFamily="34" charset="0"/>
                <a:cs typeface="B Nazanin" panose="00000400000000000000" pitchFamily="2" charset="-78"/>
              </a:rPr>
              <a:t>تخلیص پروتئین جهت کریستالوگرافی: در اوایل از این روش به عنوان یک تکنیک برای تخلیص پروتئین استفاده می شد و کریستال بودن پروتئین نمایانگر خلوص آن بود. با روش کروماتوگرافی ذکر شده می توان پروتئین مورد نظر را از ناخالصی های موجود در آن خالص نمود.</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Bef>
                <a:spcPts val="0"/>
              </a:spcBef>
              <a:spcAft>
                <a:spcPts val="800"/>
              </a:spcAft>
              <a:buFont typeface="+mj-lt"/>
              <a:buAutoNum type="arabicPeriod"/>
            </a:pPr>
            <a:r>
              <a:rPr lang="fa-IR" sz="2400" dirty="0">
                <a:latin typeface="Calibri" panose="020F0502020204030204" pitchFamily="34" charset="0"/>
                <a:ea typeface="Calibri" panose="020F0502020204030204" pitchFamily="34" charset="0"/>
                <a:cs typeface="B Nazanin" panose="00000400000000000000" pitchFamily="2" charset="-78"/>
              </a:rPr>
              <a:t>تخلیص پروتئین برای تعیین توالی آنها: پیشرفت در </a:t>
            </a:r>
            <a:r>
              <a:rPr lang="fa-IR" sz="2400" dirty="0" smtClean="0">
                <a:latin typeface="Calibri" panose="020F0502020204030204" pitchFamily="34" charset="0"/>
                <a:ea typeface="Calibri" panose="020F0502020204030204" pitchFamily="34" charset="0"/>
                <a:cs typeface="B Nazanin" panose="00000400000000000000" pitchFamily="2" charset="-78"/>
              </a:rPr>
              <a:t>تکنیک های </a:t>
            </a:r>
            <a:r>
              <a:rPr lang="en-US" sz="2400" dirty="0">
                <a:latin typeface="Times New Roman" panose="02020603050405020304" pitchFamily="18" charset="0"/>
                <a:ea typeface="Calibri" panose="020F0502020204030204" pitchFamily="34" charset="0"/>
                <a:cs typeface="Arial" panose="020B0604020202020204" pitchFamily="34" charset="0"/>
              </a:rPr>
              <a:t>DNA</a:t>
            </a:r>
            <a:r>
              <a:rPr lang="fa-IR" sz="2400" dirty="0">
                <a:latin typeface="Calibri" panose="020F0502020204030204" pitchFamily="34" charset="0"/>
                <a:ea typeface="Calibri" panose="020F0502020204030204" pitchFamily="34" charset="0"/>
                <a:cs typeface="B Nazanin" panose="00000400000000000000" pitchFamily="2" charset="-78"/>
              </a:rPr>
              <a:t> نوترکیب باعث تغییر در نقش توالی پروتئین ها شده است. کاربرد فراوان پروتئین ها ایجاب می کند که توالی نواحی کوتاه پروتئین ها تعیین شود. برای مثال سنتز پروبهای الیگونوکلئوتیدی برای کلون نمودن ژن، آنالیز توپوگرافی، پردازش پروتئین و شناسایی ایزو آنزیم ها باعث توجهات فراوان به بحث تخلیص با رو شهای کروماتوگرافی شده است.</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69095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46999" y="2619375"/>
            <a:ext cx="3990975" cy="399097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42886" y="242888"/>
            <a:ext cx="4343402" cy="4686300"/>
          </a:xfrm>
          <a:prstGeom prst="rect">
            <a:avLst/>
          </a:prstGeom>
        </p:spPr>
      </p:pic>
      <p:sp>
        <p:nvSpPr>
          <p:cNvPr id="6" name="Snip Single Corner Rectangle 5"/>
          <p:cNvSpPr/>
          <p:nvPr/>
        </p:nvSpPr>
        <p:spPr>
          <a:xfrm>
            <a:off x="1657350" y="5314951"/>
            <a:ext cx="6215062" cy="1295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B Titr" panose="00000700000000000000" pitchFamily="2" charset="-78"/>
              </a:rPr>
              <a:t>ستون های کروماتوگرافی تخلیص پروتئین در مقیاس صنعتی در صنایع تولید داروهای نوترکیب</a:t>
            </a:r>
            <a:endParaRPr lang="en-US" sz="2800" dirty="0">
              <a:cs typeface="B Titr" panose="00000700000000000000" pitchFamily="2" charset="-78"/>
            </a:endParaRPr>
          </a:p>
        </p:txBody>
      </p:sp>
      <p:sp>
        <p:nvSpPr>
          <p:cNvPr id="7" name="Snip Diagonal Corner Rectangle 6"/>
          <p:cNvSpPr/>
          <p:nvPr/>
        </p:nvSpPr>
        <p:spPr>
          <a:xfrm>
            <a:off x="4256085" y="400049"/>
            <a:ext cx="5486401" cy="183356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cs typeface="B Titr" panose="00000700000000000000" pitchFamily="2" charset="-78"/>
              </a:rPr>
              <a:t>ستون های کروماتوگرافی تخلیص پروتئین </a:t>
            </a:r>
            <a:r>
              <a:rPr lang="fa-IR" sz="2800" dirty="0" smtClean="0">
                <a:cs typeface="B Titr" panose="00000700000000000000" pitchFamily="2" charset="-78"/>
              </a:rPr>
              <a:t>متصل به دستگاه </a:t>
            </a:r>
            <a:r>
              <a:rPr lang="en-US" sz="2800" dirty="0" smtClean="0">
                <a:cs typeface="B Titr" panose="00000700000000000000" pitchFamily="2" charset="-78"/>
              </a:rPr>
              <a:t>FPLC</a:t>
            </a:r>
            <a:r>
              <a:rPr lang="fa-IR" sz="2800" dirty="0" smtClean="0">
                <a:cs typeface="B Titr" panose="00000700000000000000" pitchFamily="2" charset="-78"/>
              </a:rPr>
              <a:t> در </a:t>
            </a:r>
            <a:r>
              <a:rPr lang="fa-IR" sz="2800" dirty="0">
                <a:cs typeface="B Titr" panose="00000700000000000000" pitchFamily="2" charset="-78"/>
              </a:rPr>
              <a:t>مقیاس </a:t>
            </a:r>
            <a:r>
              <a:rPr lang="fa-IR" sz="2800" dirty="0" smtClean="0">
                <a:cs typeface="B Titr" panose="00000700000000000000" pitchFamily="2" charset="-78"/>
              </a:rPr>
              <a:t>آزمایشگاهی </a:t>
            </a:r>
            <a:endParaRPr lang="en-US" sz="2800" dirty="0">
              <a:cs typeface="B Titr" panose="00000700000000000000" pitchFamily="2" charset="-78"/>
            </a:endParaRPr>
          </a:p>
        </p:txBody>
      </p:sp>
    </p:spTree>
    <p:extLst>
      <p:ext uri="{BB962C8B-B14F-4D97-AF65-F5344CB8AC3E}">
        <p14:creationId xmlns:p14="http://schemas.microsoft.com/office/powerpoint/2010/main" val="2809544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5" y="309843"/>
            <a:ext cx="7164759" cy="761720"/>
          </a:xfrm>
        </p:spPr>
        <p:txBody>
          <a:bodyPr/>
          <a:lstStyle/>
          <a:p>
            <a:pPr algn="r"/>
            <a:r>
              <a:rPr lang="fa-IR" sz="3200" b="1"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تولید رزین های </a:t>
            </a:r>
            <a:r>
              <a:rPr lang="fa-IR" sz="3200" b="1" dirty="0">
                <a:solidFill>
                  <a:srgbClr val="FFFF00"/>
                </a:solidFill>
                <a:latin typeface="Calibri" panose="020F0502020204030204" pitchFamily="34" charset="0"/>
                <a:ea typeface="Calibri" panose="020F0502020204030204" pitchFamily="34" charset="0"/>
                <a:cs typeface="B Nazanin" panose="00000400000000000000" pitchFamily="2" charset="-78"/>
              </a:rPr>
              <a:t>تخلیص </a:t>
            </a:r>
            <a:r>
              <a:rPr lang="fa-IR" sz="3200" b="1"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کننده پروتئین ها</a:t>
            </a:r>
            <a:endParaRPr lang="en-US" dirty="0"/>
          </a:p>
        </p:txBody>
      </p:sp>
      <p:sp>
        <p:nvSpPr>
          <p:cNvPr id="5" name="Rounded Rectangle 4"/>
          <p:cNvSpPr/>
          <p:nvPr/>
        </p:nvSpPr>
        <p:spPr>
          <a:xfrm>
            <a:off x="1305070" y="1369514"/>
            <a:ext cx="3629025" cy="120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B Titr" panose="00000700000000000000" pitchFamily="2" charset="-78"/>
              </a:rPr>
              <a:t>تولیدکنندگان</a:t>
            </a:r>
          </a:p>
          <a:p>
            <a:pPr algn="ctr"/>
            <a:r>
              <a:rPr lang="fa-IR" sz="2800" dirty="0" smtClean="0">
                <a:cs typeface="B Titr" panose="00000700000000000000" pitchFamily="2" charset="-78"/>
              </a:rPr>
              <a:t> خارج کشور</a:t>
            </a:r>
            <a:endParaRPr lang="en-US" sz="2800" dirty="0">
              <a:cs typeface="B Titr" panose="00000700000000000000" pitchFamily="2" charset="-78"/>
            </a:endParaRPr>
          </a:p>
        </p:txBody>
      </p:sp>
      <p:sp>
        <p:nvSpPr>
          <p:cNvPr id="6" name="Rounded Rectangle 5"/>
          <p:cNvSpPr/>
          <p:nvPr/>
        </p:nvSpPr>
        <p:spPr>
          <a:xfrm>
            <a:off x="7788232" y="2127048"/>
            <a:ext cx="3678609" cy="1128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B Titr" panose="00000700000000000000" pitchFamily="2" charset="-78"/>
              </a:rPr>
              <a:t>تولید کننده </a:t>
            </a:r>
          </a:p>
          <a:p>
            <a:pPr algn="ctr"/>
            <a:r>
              <a:rPr lang="fa-IR" sz="2800" dirty="0" smtClean="0">
                <a:cs typeface="B Titr" panose="00000700000000000000" pitchFamily="2" charset="-78"/>
              </a:rPr>
              <a:t>داخل کشور</a:t>
            </a:r>
            <a:endParaRPr lang="en-US" sz="2800" dirty="0">
              <a:cs typeface="B Titr" panose="00000700000000000000" pitchFamily="2" charset="-78"/>
            </a:endParaRPr>
          </a:p>
        </p:txBody>
      </p:sp>
      <p:pic>
        <p:nvPicPr>
          <p:cNvPr id="12" name="Picture 11"/>
          <p:cNvPicPr>
            <a:picLocks noChangeAspect="1"/>
          </p:cNvPicPr>
          <p:nvPr/>
        </p:nvPicPr>
        <p:blipFill>
          <a:blip r:embed="rId2"/>
          <a:stretch>
            <a:fillRect/>
          </a:stretch>
        </p:blipFill>
        <p:spPr>
          <a:xfrm>
            <a:off x="392070" y="3019129"/>
            <a:ext cx="2867025" cy="1590675"/>
          </a:xfrm>
          <a:prstGeom prst="rect">
            <a:avLst/>
          </a:prstGeom>
        </p:spPr>
      </p:pic>
      <p:pic>
        <p:nvPicPr>
          <p:cNvPr id="13" name="Picture 12"/>
          <p:cNvPicPr>
            <a:picLocks noChangeAspect="1"/>
          </p:cNvPicPr>
          <p:nvPr/>
        </p:nvPicPr>
        <p:blipFill>
          <a:blip r:embed="rId3"/>
          <a:stretch>
            <a:fillRect/>
          </a:stretch>
        </p:blipFill>
        <p:spPr>
          <a:xfrm>
            <a:off x="1063582" y="4697909"/>
            <a:ext cx="3743325" cy="1219200"/>
          </a:xfrm>
          <a:prstGeom prst="rect">
            <a:avLst/>
          </a:prstGeom>
        </p:spPr>
      </p:pic>
      <p:pic>
        <p:nvPicPr>
          <p:cNvPr id="14" name="Picture 13"/>
          <p:cNvPicPr>
            <a:picLocks noChangeAspect="1"/>
          </p:cNvPicPr>
          <p:nvPr/>
        </p:nvPicPr>
        <p:blipFill>
          <a:blip r:embed="rId4"/>
          <a:stretch>
            <a:fillRect/>
          </a:stretch>
        </p:blipFill>
        <p:spPr>
          <a:xfrm>
            <a:off x="3640095" y="2931023"/>
            <a:ext cx="2333625" cy="19621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723" y="3477811"/>
            <a:ext cx="2319628" cy="2351485"/>
          </a:xfrm>
          <a:prstGeom prst="rect">
            <a:avLst/>
          </a:prstGeom>
        </p:spPr>
      </p:pic>
    </p:spTree>
    <p:extLst>
      <p:ext uri="{BB962C8B-B14F-4D97-AF65-F5344CB8AC3E}">
        <p14:creationId xmlns:p14="http://schemas.microsoft.com/office/powerpoint/2010/main" val="3406083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7644" y="293458"/>
            <a:ext cx="9622209" cy="1400530"/>
          </a:xfrm>
        </p:spPr>
        <p:txBody>
          <a:bodyPr/>
          <a:lstStyle/>
          <a:p>
            <a:pPr algn="r" rtl="1"/>
            <a:r>
              <a:rPr lang="fa-IR" sz="3200" b="1"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شرکت نوآوران زیست گستر ارگ (</a:t>
            </a:r>
            <a:r>
              <a:rPr lang="en-US" sz="3200" b="1"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ARG Biotech</a:t>
            </a:r>
            <a:r>
              <a:rPr lang="fa-IR" sz="3200" b="1"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 اولین و تنهاترین تولید انواع رزین های </a:t>
            </a:r>
            <a:r>
              <a:rPr lang="fa-IR" sz="3200" b="1" dirty="0">
                <a:solidFill>
                  <a:srgbClr val="FFFF00"/>
                </a:solidFill>
                <a:latin typeface="Calibri" panose="020F0502020204030204" pitchFamily="34" charset="0"/>
                <a:ea typeface="Calibri" panose="020F0502020204030204" pitchFamily="34" charset="0"/>
                <a:cs typeface="B Nazanin" panose="00000400000000000000" pitchFamily="2" charset="-78"/>
              </a:rPr>
              <a:t>تخلیص </a:t>
            </a:r>
            <a:r>
              <a:rPr lang="fa-IR" sz="3200" b="1"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کننده پروتئین ها در کشور می باشد</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722" y="1443038"/>
            <a:ext cx="10453023" cy="5057775"/>
          </a:xfrm>
          <a:prstGeom prst="rect">
            <a:avLst/>
          </a:prstGeom>
        </p:spPr>
      </p:pic>
    </p:spTree>
    <p:extLst>
      <p:ext uri="{BB962C8B-B14F-4D97-AF65-F5344CB8AC3E}">
        <p14:creationId xmlns:p14="http://schemas.microsoft.com/office/powerpoint/2010/main" val="18528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575" y="224118"/>
            <a:ext cx="6778996" cy="876020"/>
          </a:xfrm>
        </p:spPr>
        <p:txBody>
          <a:bodyPr/>
          <a:lstStyle/>
          <a:p>
            <a:pPr algn="r"/>
            <a:r>
              <a:rPr lang="fa-IR" sz="4000" dirty="0" smtClean="0">
                <a:solidFill>
                  <a:srgbClr val="FFFF00"/>
                </a:solidFill>
                <a:cs typeface="B Jadid" panose="00000700000000000000" pitchFamily="2" charset="-78"/>
              </a:rPr>
              <a:t>نحوه ایجاد پروتئین ها در سلول</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6" y="1100138"/>
            <a:ext cx="7372349" cy="536186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958139" y="3012696"/>
            <a:ext cx="4086224" cy="1200329"/>
          </a:xfrm>
          <a:prstGeom prst="rect">
            <a:avLst/>
          </a:prstGeom>
          <a:solidFill>
            <a:srgbClr val="FF0000"/>
          </a:solidFill>
        </p:spPr>
        <p:txBody>
          <a:bodyPr wrap="square">
            <a:spAutoFit/>
          </a:bodyPr>
          <a:lstStyle/>
          <a:p>
            <a:pPr algn="ctr" rtl="1"/>
            <a:r>
              <a:rPr lang="fa-IR" sz="2400" b="1" dirty="0" smtClean="0">
                <a:solidFill>
                  <a:schemeClr val="bg1"/>
                </a:solidFill>
                <a:latin typeface=".Arabic UI Text"/>
                <a:cs typeface="B Nazanin" panose="00000400000000000000" pitchFamily="2" charset="-78"/>
              </a:rPr>
              <a:t>جایگاه</a:t>
            </a:r>
            <a:r>
              <a:rPr lang="fa-IR" sz="2400" b="1" dirty="0">
                <a:solidFill>
                  <a:schemeClr val="bg1"/>
                </a:solidFill>
                <a:latin typeface=".Arabic UI Text"/>
                <a:cs typeface="B Nazanin" panose="00000400000000000000" pitchFamily="2" charset="-78"/>
              </a:rPr>
              <a:t> </a:t>
            </a:r>
            <a:r>
              <a:rPr lang="en-US" sz="2400" b="1" dirty="0" smtClean="0">
                <a:solidFill>
                  <a:schemeClr val="bg1"/>
                </a:solidFill>
                <a:latin typeface=".Arabic UI Text"/>
                <a:cs typeface="B Nazanin" panose="00000400000000000000" pitchFamily="2" charset="-78"/>
              </a:rPr>
              <a:t>DNA</a:t>
            </a:r>
            <a:r>
              <a:rPr lang="fa-IR" sz="2400" b="1" dirty="0">
                <a:solidFill>
                  <a:schemeClr val="bg1"/>
                </a:solidFill>
                <a:latin typeface=".Arabic UI Text"/>
                <a:cs typeface="B Nazanin" panose="00000400000000000000" pitchFamily="2" charset="-78"/>
              </a:rPr>
              <a:t> در هسته </a:t>
            </a:r>
            <a:r>
              <a:rPr lang="fa-IR" sz="2400" b="1" dirty="0" smtClean="0">
                <a:solidFill>
                  <a:schemeClr val="bg1"/>
                </a:solidFill>
                <a:latin typeface=".Arabic UI Text"/>
                <a:cs typeface="B Nazanin" panose="00000400000000000000" pitchFamily="2" charset="-78"/>
              </a:rPr>
              <a:t>سلول</a:t>
            </a:r>
          </a:p>
          <a:p>
            <a:pPr algn="ctr" rtl="1"/>
            <a:r>
              <a:rPr lang="fa-IR" sz="2400" b="1" dirty="0" smtClean="0">
                <a:solidFill>
                  <a:schemeClr val="bg1"/>
                </a:solidFill>
                <a:latin typeface=".Arabic UI Text"/>
                <a:cs typeface="B Nazanin" panose="00000400000000000000" pitchFamily="2" charset="-78"/>
              </a:rPr>
              <a:t>ولی جایگاه </a:t>
            </a:r>
            <a:r>
              <a:rPr lang="fa-IR" sz="2400" b="1" dirty="0">
                <a:solidFill>
                  <a:schemeClr val="bg1"/>
                </a:solidFill>
                <a:latin typeface=".Arabic UI Text"/>
                <a:cs typeface="B Nazanin" panose="00000400000000000000" pitchFamily="2" charset="-78"/>
              </a:rPr>
              <a:t>پروتئین‌سازی در </a:t>
            </a:r>
            <a:r>
              <a:rPr lang="fa-IR" sz="2400" b="1" dirty="0" smtClean="0">
                <a:solidFill>
                  <a:schemeClr val="bg1"/>
                </a:solidFill>
                <a:latin typeface=".Arabic UI Text"/>
                <a:cs typeface="B Nazanin" panose="00000400000000000000" pitchFamily="2" charset="-78"/>
              </a:rPr>
              <a:t>سیتوپلاسم</a:t>
            </a:r>
            <a:r>
              <a:rPr lang="fa-IR" sz="2400" b="1" dirty="0">
                <a:solidFill>
                  <a:schemeClr val="bg1"/>
                </a:solidFill>
                <a:latin typeface=".Arabic UI Text"/>
                <a:cs typeface="B Nazanin" panose="00000400000000000000" pitchFamily="2" charset="-78"/>
              </a:rPr>
              <a:t> است</a:t>
            </a:r>
            <a:endParaRPr lang="en-US" sz="2400" b="1" dirty="0">
              <a:solidFill>
                <a:schemeClr val="bg1"/>
              </a:solidFill>
              <a:cs typeface="B Nazanin" panose="00000400000000000000" pitchFamily="2" charset="-78"/>
            </a:endParaRPr>
          </a:p>
        </p:txBody>
      </p:sp>
      <p:sp>
        <p:nvSpPr>
          <p:cNvPr id="6" name="Rectangle 5"/>
          <p:cNvSpPr/>
          <p:nvPr/>
        </p:nvSpPr>
        <p:spPr>
          <a:xfrm>
            <a:off x="8565357" y="1271587"/>
            <a:ext cx="2871787" cy="1569660"/>
          </a:xfrm>
          <a:prstGeom prst="rect">
            <a:avLst/>
          </a:prstGeom>
          <a:solidFill>
            <a:srgbClr val="FF0000"/>
          </a:solidFill>
        </p:spPr>
        <p:txBody>
          <a:bodyPr wrap="square">
            <a:spAutoFit/>
          </a:bodyPr>
          <a:lstStyle/>
          <a:p>
            <a:pPr algn="ctr" rtl="1"/>
            <a:r>
              <a:rPr lang="fa-IR" sz="2400" b="1" dirty="0" smtClean="0">
                <a:solidFill>
                  <a:schemeClr val="bg1"/>
                </a:solidFill>
                <a:latin typeface=".Arabic UI Text"/>
                <a:cs typeface="B Nazanin" panose="00000400000000000000" pitchFamily="2" charset="-78"/>
              </a:rPr>
              <a:t>از اطلاعات وراثتی موجود در ژن های </a:t>
            </a:r>
            <a:r>
              <a:rPr lang="en-US" sz="2400" b="1" dirty="0" smtClean="0">
                <a:solidFill>
                  <a:schemeClr val="bg1"/>
                </a:solidFill>
                <a:latin typeface=".Arabic UI Text"/>
                <a:cs typeface="B Nazanin" panose="00000400000000000000" pitchFamily="2" charset="-78"/>
              </a:rPr>
              <a:t>DNA</a:t>
            </a:r>
            <a:r>
              <a:rPr lang="fa-IR" sz="2400" b="1" dirty="0" smtClean="0">
                <a:solidFill>
                  <a:schemeClr val="bg1"/>
                </a:solidFill>
                <a:latin typeface=".Arabic UI Text"/>
                <a:cs typeface="B Nazanin" panose="00000400000000000000" pitchFamily="2" charset="-78"/>
              </a:rPr>
              <a:t> </a:t>
            </a:r>
          </a:p>
          <a:p>
            <a:pPr algn="ctr" rtl="1"/>
            <a:r>
              <a:rPr lang="fa-IR" sz="2400" b="1" dirty="0" smtClean="0">
                <a:solidFill>
                  <a:schemeClr val="bg1"/>
                </a:solidFill>
                <a:latin typeface=".Arabic UI Text"/>
                <a:cs typeface="B Nazanin" panose="00000400000000000000" pitchFamily="2" charset="-78"/>
              </a:rPr>
              <a:t>برای ساختن </a:t>
            </a:r>
            <a:r>
              <a:rPr lang="fa-IR" sz="2400" b="1" dirty="0">
                <a:solidFill>
                  <a:schemeClr val="bg1"/>
                </a:solidFill>
                <a:latin typeface=".Arabic UI Text"/>
                <a:cs typeface="B Nazanin" panose="00000400000000000000" pitchFamily="2" charset="-78"/>
              </a:rPr>
              <a:t>پروتئین‌ها استفاده می‌شود</a:t>
            </a:r>
            <a:endParaRPr lang="en-US" sz="2400" b="1" dirty="0">
              <a:solidFill>
                <a:schemeClr val="bg1"/>
              </a:solidFill>
              <a:latin typeface=".Arabic UI Text"/>
              <a:cs typeface="B Nazanin" panose="00000400000000000000" pitchFamily="2" charset="-78"/>
            </a:endParaRPr>
          </a:p>
        </p:txBody>
      </p:sp>
      <p:sp>
        <p:nvSpPr>
          <p:cNvPr id="7" name="Rectangle 6"/>
          <p:cNvSpPr/>
          <p:nvPr/>
        </p:nvSpPr>
        <p:spPr>
          <a:xfrm>
            <a:off x="8215313" y="4384474"/>
            <a:ext cx="3686175" cy="1938992"/>
          </a:xfrm>
          <a:prstGeom prst="rect">
            <a:avLst/>
          </a:prstGeom>
          <a:solidFill>
            <a:srgbClr val="FF0000"/>
          </a:solidFill>
        </p:spPr>
        <p:txBody>
          <a:bodyPr wrap="square">
            <a:spAutoFit/>
          </a:bodyPr>
          <a:lstStyle/>
          <a:p>
            <a:pPr algn="ctr"/>
            <a:r>
              <a:rPr lang="fa-IR" sz="2400" b="1" dirty="0">
                <a:solidFill>
                  <a:srgbClr val="222222"/>
                </a:solidFill>
                <a:latin typeface=".Arabic UI Text"/>
                <a:cs typeface="B Nazanin" panose="00000400000000000000" pitchFamily="2" charset="-78"/>
              </a:rPr>
              <a:t>پس از تولید پروتئین </a:t>
            </a:r>
            <a:endParaRPr lang="fa-IR" sz="2400" b="1" dirty="0" smtClean="0">
              <a:solidFill>
                <a:srgbClr val="222222"/>
              </a:solidFill>
              <a:latin typeface=".Arabic UI Text"/>
              <a:cs typeface="B Nazanin" panose="00000400000000000000" pitchFamily="2" charset="-78"/>
            </a:endParaRPr>
          </a:p>
          <a:p>
            <a:pPr algn="ctr"/>
            <a:r>
              <a:rPr lang="fa-IR" sz="2400" b="1" dirty="0" smtClean="0">
                <a:solidFill>
                  <a:srgbClr val="222222"/>
                </a:solidFill>
                <a:latin typeface=".Arabic UI Text"/>
                <a:cs typeface="B Nazanin" panose="00000400000000000000" pitchFamily="2" charset="-78"/>
              </a:rPr>
              <a:t>بر </a:t>
            </a:r>
            <a:r>
              <a:rPr lang="fa-IR" sz="2400" b="1" dirty="0">
                <a:solidFill>
                  <a:srgbClr val="222222"/>
                </a:solidFill>
                <a:latin typeface=".Arabic UI Text"/>
                <a:cs typeface="B Nazanin" panose="00000400000000000000" pitchFamily="2" charset="-78"/>
              </a:rPr>
              <a:t>اثر </a:t>
            </a:r>
            <a:r>
              <a:rPr lang="fa-IR" sz="2400" b="1" dirty="0" smtClean="0">
                <a:solidFill>
                  <a:srgbClr val="222222"/>
                </a:solidFill>
                <a:latin typeface=".Arabic UI Text"/>
                <a:cs typeface="B Nazanin" panose="00000400000000000000" pitchFamily="2" charset="-78"/>
              </a:rPr>
              <a:t>فعالیت </a:t>
            </a:r>
            <a:r>
              <a:rPr lang="fa-IR" sz="2400" b="1" dirty="0">
                <a:solidFill>
                  <a:srgbClr val="222222"/>
                </a:solidFill>
                <a:latin typeface=".Arabic UI Text"/>
                <a:cs typeface="B Nazanin" panose="00000400000000000000" pitchFamily="2" charset="-78"/>
              </a:rPr>
              <a:t>آنزیم‌ها </a:t>
            </a:r>
            <a:endParaRPr lang="fa-IR" sz="2400" b="1" dirty="0" smtClean="0">
              <a:solidFill>
                <a:srgbClr val="222222"/>
              </a:solidFill>
              <a:latin typeface=".Arabic UI Text"/>
              <a:cs typeface="B Nazanin" panose="00000400000000000000" pitchFamily="2" charset="-78"/>
            </a:endParaRPr>
          </a:p>
          <a:p>
            <a:pPr algn="ctr"/>
            <a:r>
              <a:rPr lang="fa-IR" sz="2400" b="1" dirty="0" smtClean="0">
                <a:solidFill>
                  <a:srgbClr val="222222"/>
                </a:solidFill>
                <a:latin typeface=".Arabic UI Text"/>
                <a:cs typeface="B Nazanin" panose="00000400000000000000" pitchFamily="2" charset="-78"/>
              </a:rPr>
              <a:t>با </a:t>
            </a:r>
            <a:r>
              <a:rPr lang="fa-IR" sz="2400" b="1" dirty="0">
                <a:solidFill>
                  <a:srgbClr val="222222"/>
                </a:solidFill>
                <a:latin typeface=".Arabic UI Text"/>
                <a:cs typeface="B Nazanin" panose="00000400000000000000" pitchFamily="2" charset="-78"/>
              </a:rPr>
              <a:t>ایجاد یا شکستن پیوندها </a:t>
            </a:r>
            <a:endParaRPr lang="fa-IR" sz="2400" b="1" dirty="0" smtClean="0">
              <a:solidFill>
                <a:srgbClr val="222222"/>
              </a:solidFill>
              <a:latin typeface=".Arabic UI Text"/>
              <a:cs typeface="B Nazanin" panose="00000400000000000000" pitchFamily="2" charset="-78"/>
            </a:endParaRPr>
          </a:p>
          <a:p>
            <a:pPr algn="ctr"/>
            <a:r>
              <a:rPr lang="fa-IR" sz="2400" b="1" dirty="0" smtClean="0">
                <a:solidFill>
                  <a:srgbClr val="222222"/>
                </a:solidFill>
                <a:latin typeface=".Arabic UI Text"/>
                <a:cs typeface="B Nazanin" panose="00000400000000000000" pitchFamily="2" charset="-78"/>
              </a:rPr>
              <a:t>تغییراتی </a:t>
            </a:r>
            <a:r>
              <a:rPr lang="fa-IR" sz="2400" b="1" dirty="0">
                <a:solidFill>
                  <a:srgbClr val="222222"/>
                </a:solidFill>
                <a:latin typeface=".Arabic UI Text"/>
                <a:cs typeface="B Nazanin" panose="00000400000000000000" pitchFamily="2" charset="-78"/>
              </a:rPr>
              <a:t>در پروتئین ساخته شده صورت می‌گیرد</a:t>
            </a:r>
            <a:endParaRPr lang="en-US" sz="2400" b="1" dirty="0">
              <a:cs typeface="B Nazanin" panose="00000400000000000000" pitchFamily="2" charset="-78"/>
            </a:endParaRPr>
          </a:p>
        </p:txBody>
      </p:sp>
    </p:spTree>
    <p:extLst>
      <p:ext uri="{BB962C8B-B14F-4D97-AF65-F5344CB8AC3E}">
        <p14:creationId xmlns:p14="http://schemas.microsoft.com/office/powerpoint/2010/main" val="42623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6980"/>
            <a:ext cx="9665071" cy="790295"/>
          </a:xfrm>
        </p:spPr>
        <p:txBody>
          <a:bodyPr/>
          <a:lstStyle/>
          <a:p>
            <a:pPr algn="r"/>
            <a:r>
              <a:rPr lang="fa-IR" sz="4000" dirty="0" smtClean="0">
                <a:solidFill>
                  <a:srgbClr val="FFFF00"/>
                </a:solidFill>
                <a:cs typeface="B Jadid" panose="00000700000000000000" pitchFamily="2" charset="-78"/>
              </a:rPr>
              <a:t>اسیدهای آمینه واحدهای ساختاری پروتئین هستند</a:t>
            </a:r>
            <a:endParaRPr lang="en-US" dirty="0"/>
          </a:p>
        </p:txBody>
      </p:sp>
      <p:sp>
        <p:nvSpPr>
          <p:cNvPr id="5" name="Content Placeholder 4"/>
          <p:cNvSpPr>
            <a:spLocks noGrp="1"/>
          </p:cNvSpPr>
          <p:nvPr>
            <p:ph idx="1"/>
          </p:nvPr>
        </p:nvSpPr>
        <p:spPr>
          <a:xfrm>
            <a:off x="8486776" y="2740889"/>
            <a:ext cx="3048978" cy="2485884"/>
          </a:xfrm>
          <a:solidFill>
            <a:srgbClr val="FFC000"/>
          </a:solidFill>
          <a:scene3d>
            <a:camera prst="orthographicFront"/>
            <a:lightRig rig="threePt" dir="t"/>
          </a:scene3d>
          <a:sp3d>
            <a:bevelT prst="angle"/>
          </a:sp3d>
        </p:spPr>
        <p:txBody>
          <a:bodyPr>
            <a:normAutofit/>
          </a:bodyPr>
          <a:lstStyle/>
          <a:p>
            <a:pPr marL="0" indent="0" algn="ctr">
              <a:buNone/>
            </a:pPr>
            <a:r>
              <a:rPr lang="fa-IR" sz="4400" b="1" dirty="0" smtClean="0">
                <a:cs typeface="B Lotus" panose="00000400000000000000" pitchFamily="2" charset="-78"/>
              </a:rPr>
              <a:t>ساختار </a:t>
            </a:r>
          </a:p>
          <a:p>
            <a:pPr marL="0" indent="0" algn="ctr">
              <a:buNone/>
            </a:pPr>
            <a:r>
              <a:rPr lang="fa-IR" sz="4400" b="1" dirty="0" smtClean="0">
                <a:cs typeface="B Lotus" panose="00000400000000000000" pitchFamily="2" charset="-78"/>
              </a:rPr>
              <a:t>یک </a:t>
            </a:r>
          </a:p>
          <a:p>
            <a:pPr marL="0" indent="0" algn="ctr">
              <a:buNone/>
            </a:pPr>
            <a:r>
              <a:rPr lang="fa-IR" sz="4400" b="1" dirty="0" smtClean="0">
                <a:cs typeface="B Lotus" panose="00000400000000000000" pitchFamily="2" charset="-78"/>
              </a:rPr>
              <a:t>آلفا-آمینواسید</a:t>
            </a:r>
            <a:endParaRPr lang="en-US" sz="4400" b="1" dirty="0">
              <a:cs typeface="B Lotus" panose="00000400000000000000" pitchFamily="2" charset="-78"/>
            </a:endParaRPr>
          </a:p>
        </p:txBody>
      </p:sp>
      <p:graphicFrame>
        <p:nvGraphicFramePr>
          <p:cNvPr id="6" name="Object 3"/>
          <p:cNvGraphicFramePr>
            <a:graphicFrameLocks noChangeAspect="1"/>
          </p:cNvGraphicFramePr>
          <p:nvPr/>
        </p:nvGraphicFramePr>
        <p:xfrm>
          <a:off x="1752600" y="1981200"/>
          <a:ext cx="5562600" cy="4005263"/>
        </p:xfrm>
        <a:graphic>
          <a:graphicData uri="http://schemas.openxmlformats.org/presentationml/2006/ole">
            <mc:AlternateContent xmlns:mc="http://schemas.openxmlformats.org/markup-compatibility/2006">
              <mc:Choice xmlns:v="urn:schemas-microsoft-com:vml" Requires="v">
                <p:oleObj spid="_x0000_s2066" name="CS ChemDraw Drawing" r:id="rId3" imgW="2621160" imgH="1887120" progId="ChemDraw.Document.5.0">
                  <p:embed/>
                </p:oleObj>
              </mc:Choice>
              <mc:Fallback>
                <p:oleObj name="CS ChemDraw Drawing" r:id="rId3" imgW="2621160" imgH="1887120" progId="ChemDraw.Document.5.0">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55626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56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barn(inVertical)">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eptide-1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 y="1327219"/>
            <a:ext cx="9973338" cy="2117068"/>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229100" y="266625"/>
            <a:ext cx="6016997" cy="93352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4000" dirty="0" smtClean="0">
                <a:solidFill>
                  <a:srgbClr val="FFFF00"/>
                </a:solidFill>
                <a:cs typeface="B Jadid" panose="00000700000000000000" pitchFamily="2" charset="-78"/>
              </a:rPr>
              <a:t>واکنش پپتیدی </a:t>
            </a:r>
            <a:endParaRPr lang="en-US" dirty="0"/>
          </a:p>
        </p:txBody>
      </p:sp>
      <p:pic>
        <p:nvPicPr>
          <p:cNvPr id="6" name="Picture 3" descr="peptide-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513331"/>
            <a:ext cx="8739188" cy="2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57200" y="3340774"/>
            <a:ext cx="11101388" cy="1276071"/>
          </a:xfrm>
          <a:prstGeom prst="rect">
            <a:avLst/>
          </a:prstGeom>
          <a:solidFill>
            <a:schemeClr val="accent6">
              <a:lumMod val="75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3200" dirty="0" smtClean="0">
                <a:solidFill>
                  <a:schemeClr val="accent6">
                    <a:lumMod val="60000"/>
                    <a:lumOff val="40000"/>
                  </a:schemeClr>
                </a:solidFill>
                <a:cs typeface="B Farnaz" panose="00000400000000000000" pitchFamily="2" charset="-78"/>
              </a:rPr>
              <a:t>نحوه تشکیل پیوند بین دو اسید آمینه مجاور  که منجر به اتصال آمینواسید ها در ساختار پروتئین به یکدیگر و تشکیل زنجیره پلی پپتیدی می شود</a:t>
            </a:r>
            <a:endParaRPr lang="en-US" sz="3200" dirty="0">
              <a:solidFill>
                <a:schemeClr val="accent6">
                  <a:lumMod val="60000"/>
                  <a:lumOff val="40000"/>
                </a:schemeClr>
              </a:solidFill>
              <a:cs typeface="B Farnaz" panose="00000400000000000000" pitchFamily="2" charset="-78"/>
            </a:endParaRPr>
          </a:p>
        </p:txBody>
      </p:sp>
    </p:spTree>
    <p:extLst>
      <p:ext uri="{BB962C8B-B14F-4D97-AF65-F5344CB8AC3E}">
        <p14:creationId xmlns:p14="http://schemas.microsoft.com/office/powerpoint/2010/main" val="5091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36" y="266980"/>
            <a:ext cx="9404723" cy="861732"/>
          </a:xfrm>
        </p:spPr>
        <p:txBody>
          <a:bodyPr/>
          <a:lstStyle/>
          <a:p>
            <a:pPr lvl="0" algn="r" rtl="1">
              <a:spcBef>
                <a:spcPts val="0"/>
              </a:spcBef>
            </a:pPr>
            <a:r>
              <a:rPr lang="fa-IR" sz="4000" dirty="0" smtClean="0">
                <a:solidFill>
                  <a:srgbClr val="FFFF00"/>
                </a:solidFill>
                <a:ea typeface="+mn-ea"/>
                <a:cs typeface="B Jadid" panose="00000700000000000000" pitchFamily="2" charset="-78"/>
              </a:rPr>
              <a:t>تقسیم بندی پروتئین ها</a:t>
            </a:r>
            <a:r>
              <a:rPr lang="en-US" sz="1800" dirty="0">
                <a:solidFill>
                  <a:prstClr val="white"/>
                </a:solidFill>
                <a:ea typeface="+mn-ea"/>
                <a:cs typeface="+mn-cs"/>
              </a:rPr>
              <a:t/>
            </a:r>
            <a:br>
              <a:rPr lang="en-US" sz="1800" dirty="0">
                <a:solidFill>
                  <a:prstClr val="white"/>
                </a:solidFill>
                <a:ea typeface="+mn-ea"/>
                <a:cs typeface="+mn-cs"/>
              </a:rPr>
            </a:br>
            <a:endParaRPr lang="en-US" dirty="0"/>
          </a:p>
        </p:txBody>
      </p:sp>
      <p:sp>
        <p:nvSpPr>
          <p:cNvPr id="3" name="Content Placeholder 2"/>
          <p:cNvSpPr>
            <a:spLocks noGrp="1"/>
          </p:cNvSpPr>
          <p:nvPr>
            <p:ph idx="1"/>
          </p:nvPr>
        </p:nvSpPr>
        <p:spPr>
          <a:xfrm>
            <a:off x="1157288" y="1552855"/>
            <a:ext cx="10158413" cy="4419320"/>
          </a:xfrm>
        </p:spPr>
        <p:txBody>
          <a:bodyPr>
            <a:normAutofit/>
          </a:bodyPr>
          <a:lstStyle/>
          <a:p>
            <a:pPr algn="r" rtl="1">
              <a:buFont typeface="Wingdings" panose="05000000000000000000" pitchFamily="2" charset="2"/>
              <a:buChar char="§"/>
            </a:pPr>
            <a:r>
              <a:rPr lang="fa-IR" sz="2800" b="1" dirty="0" smtClean="0">
                <a:cs typeface="B Lotus" panose="00000400000000000000" pitchFamily="2" charset="-78"/>
              </a:rPr>
              <a:t>پروتئین‌های </a:t>
            </a:r>
            <a:r>
              <a:rPr lang="fa-IR" sz="2800" b="1" dirty="0">
                <a:cs typeface="B Lotus" panose="00000400000000000000" pitchFamily="2" charset="-78"/>
              </a:rPr>
              <a:t>بدن انسان به سه گروه اصلی پروتئین‌های </a:t>
            </a:r>
            <a:r>
              <a:rPr lang="fa-IR" sz="2800" b="1" dirty="0" smtClean="0">
                <a:cs typeface="B Lotus" panose="00000400000000000000" pitchFamily="2" charset="-78"/>
              </a:rPr>
              <a:t>غشایی، </a:t>
            </a:r>
            <a:r>
              <a:rPr lang="fa-IR" sz="2800" b="1" dirty="0">
                <a:cs typeface="B Lotus" panose="00000400000000000000" pitchFamily="2" charset="-78"/>
              </a:rPr>
              <a:t>پروتئین‌های حلقوی و پروتئین‌های ساختاری یا </a:t>
            </a:r>
            <a:r>
              <a:rPr lang="fa-IR" sz="2800" b="1" dirty="0" smtClean="0">
                <a:cs typeface="B Lotus" panose="00000400000000000000" pitchFamily="2" charset="-78"/>
              </a:rPr>
              <a:t>فیبروز </a:t>
            </a:r>
            <a:r>
              <a:rPr lang="fa-IR" sz="2800" b="1" dirty="0">
                <a:cs typeface="B Lotus" panose="00000400000000000000" pitchFamily="2" charset="-78"/>
              </a:rPr>
              <a:t>تقسیم </a:t>
            </a:r>
            <a:r>
              <a:rPr lang="fa-IR" sz="2800" b="1" dirty="0" smtClean="0">
                <a:cs typeface="B Lotus" panose="00000400000000000000" pitchFamily="2" charset="-78"/>
              </a:rPr>
              <a:t>می‌شوند</a:t>
            </a:r>
          </a:p>
          <a:p>
            <a:pPr algn="r" rtl="1">
              <a:buFont typeface="Wingdings" panose="05000000000000000000" pitchFamily="2" charset="2"/>
              <a:buChar char="§"/>
            </a:pPr>
            <a:r>
              <a:rPr lang="fa-IR" sz="2800" b="1" dirty="0" smtClean="0">
                <a:cs typeface="B Lotus" panose="00000400000000000000" pitchFamily="2" charset="-78"/>
              </a:rPr>
              <a:t>در غشای سلول های موجودات زنده، پروتئین ها در ارتباط با لیپیدهای غشاء بوده و به اصطلاح لیپوپروتئین نامیده می شوند</a:t>
            </a:r>
          </a:p>
          <a:p>
            <a:pPr algn="r" rtl="1">
              <a:buFont typeface="Wingdings" panose="05000000000000000000" pitchFamily="2" charset="2"/>
              <a:buChar char="§"/>
            </a:pPr>
            <a:r>
              <a:rPr lang="fa-IR" sz="2800" b="1" dirty="0" smtClean="0">
                <a:cs typeface="B Lotus" panose="00000400000000000000" pitchFamily="2" charset="-78"/>
              </a:rPr>
              <a:t>پروتئین‌های </a:t>
            </a:r>
            <a:r>
              <a:rPr lang="fa-IR" sz="2800" b="1" dirty="0">
                <a:cs typeface="B Lotus" panose="00000400000000000000" pitchFamily="2" charset="-78"/>
              </a:rPr>
              <a:t>حلقوی شامل دو گروه اصلی گلوبین‌ها و </a:t>
            </a:r>
            <a:r>
              <a:rPr lang="fa-IR" sz="2800" b="1" dirty="0" smtClean="0">
                <a:cs typeface="B Lotus" panose="00000400000000000000" pitchFamily="2" charset="-78"/>
              </a:rPr>
              <a:t>آلبومین ها </a:t>
            </a:r>
            <a:r>
              <a:rPr lang="fa-IR" sz="2800" b="1" dirty="0">
                <a:cs typeface="B Lotus" panose="00000400000000000000" pitchFamily="2" charset="-78"/>
              </a:rPr>
              <a:t>هستند. </a:t>
            </a:r>
          </a:p>
          <a:p>
            <a:pPr algn="r" rtl="1">
              <a:buFont typeface="Wingdings" panose="05000000000000000000" pitchFamily="2" charset="2"/>
              <a:buChar char="§"/>
            </a:pPr>
            <a:r>
              <a:rPr lang="fa-IR" sz="2800" b="1" dirty="0" smtClean="0">
                <a:cs typeface="B Lotus" panose="00000400000000000000" pitchFamily="2" charset="-78"/>
              </a:rPr>
              <a:t>از گلوبین‌های مشهور می توان </a:t>
            </a:r>
            <a:r>
              <a:rPr lang="fa-IR" sz="2800" b="1" dirty="0">
                <a:cs typeface="B Lotus" panose="00000400000000000000" pitchFamily="2" charset="-78"/>
              </a:rPr>
              <a:t>هموگلوبین، میوگلوبین و </a:t>
            </a:r>
            <a:r>
              <a:rPr lang="fa-IR" sz="2800" b="1" dirty="0" smtClean="0">
                <a:cs typeface="B Lotus" panose="00000400000000000000" pitchFamily="2" charset="-78"/>
              </a:rPr>
              <a:t>گلوبولین‌ها را نام برد</a:t>
            </a:r>
          </a:p>
          <a:p>
            <a:pPr algn="r" rtl="1">
              <a:buFont typeface="Wingdings" panose="05000000000000000000" pitchFamily="2" charset="2"/>
              <a:buChar char="§"/>
            </a:pPr>
            <a:r>
              <a:rPr lang="fa-IR" sz="2800" b="1" dirty="0" smtClean="0">
                <a:solidFill>
                  <a:prstClr val="white"/>
                </a:solidFill>
                <a:cs typeface="B Lotus" panose="00000400000000000000" pitchFamily="2" charset="-78"/>
              </a:rPr>
              <a:t>از پروتئین‌های ساختاری، پلی پپتیدهایی مانند </a:t>
            </a:r>
            <a:r>
              <a:rPr lang="fa-IR" sz="2800" b="1" dirty="0">
                <a:solidFill>
                  <a:prstClr val="white"/>
                </a:solidFill>
                <a:cs typeface="B Lotus" panose="00000400000000000000" pitchFamily="2" charset="-78"/>
              </a:rPr>
              <a:t>کلاژن، کراتین و </a:t>
            </a:r>
            <a:r>
              <a:rPr lang="fa-IR" sz="2800" b="1" dirty="0" smtClean="0">
                <a:solidFill>
                  <a:prstClr val="white"/>
                </a:solidFill>
                <a:cs typeface="B Lotus" panose="00000400000000000000" pitchFamily="2" charset="-78"/>
              </a:rPr>
              <a:t>الاستین مهم تر هستند</a:t>
            </a:r>
            <a:endParaRPr lang="fa-IR" sz="2800" b="1" dirty="0" smtClean="0">
              <a:cs typeface="B Lotus" panose="00000400000000000000" pitchFamily="2" charset="-78"/>
            </a:endParaRPr>
          </a:p>
          <a:p>
            <a:pPr algn="r" rtl="1">
              <a:buFont typeface="Wingdings" panose="05000000000000000000" pitchFamily="2" charset="2"/>
              <a:buChar char="§"/>
            </a:pPr>
            <a:r>
              <a:rPr lang="fa-IR" sz="2800" b="1" dirty="0" smtClean="0">
                <a:cs typeface="B Lotus" panose="00000400000000000000" pitchFamily="2" charset="-78"/>
              </a:rPr>
              <a:t>همچنین سه </a:t>
            </a:r>
            <a:r>
              <a:rPr lang="fa-IR" sz="2800" b="1" dirty="0">
                <a:cs typeface="B Lotus" panose="00000400000000000000" pitchFamily="2" charset="-78"/>
              </a:rPr>
              <a:t>پروتئین اصلی خون عبارتند از گلوبولین‌ها، آلبومین‌ها و فیبرینوژن</a:t>
            </a:r>
            <a:endParaRPr lang="en-US" sz="2800" b="1" dirty="0">
              <a:cs typeface="B Lotus" panose="00000400000000000000" pitchFamily="2" charset="-78"/>
            </a:endParaRPr>
          </a:p>
        </p:txBody>
      </p:sp>
    </p:spTree>
    <p:extLst>
      <p:ext uri="{BB962C8B-B14F-4D97-AF65-F5344CB8AC3E}">
        <p14:creationId xmlns:p14="http://schemas.microsoft.com/office/powerpoint/2010/main" val="140688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57165"/>
            <a:ext cx="7986712" cy="6300786"/>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r" rtl="1">
              <a:buNone/>
            </a:pPr>
            <a:r>
              <a:rPr lang="fa-IR" sz="5400" dirty="0" smtClean="0">
                <a:ln w="0"/>
                <a:solidFill>
                  <a:schemeClr val="tx1"/>
                </a:solidFill>
                <a:effectLst>
                  <a:outerShdw blurRad="38100" dist="19050" dir="2700000" algn="tl" rotWithShape="0">
                    <a:schemeClr val="dk1">
                      <a:alpha val="40000"/>
                    </a:schemeClr>
                  </a:outerShdw>
                </a:effectLst>
                <a:cs typeface="B Mitra" panose="00000400000000000000" pitchFamily="2" charset="-78"/>
              </a:rPr>
              <a:t>  </a:t>
            </a:r>
          </a:p>
        </p:txBody>
      </p:sp>
      <p:sp>
        <p:nvSpPr>
          <p:cNvPr id="4" name="Round Diagonal Corner Rectangle 3"/>
          <p:cNvSpPr/>
          <p:nvPr/>
        </p:nvSpPr>
        <p:spPr>
          <a:xfrm>
            <a:off x="9477188" y="1388616"/>
            <a:ext cx="2150771" cy="2605016"/>
          </a:xfrm>
          <a:prstGeom prst="round2DiagRect">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t>وظایف پروتئین</a:t>
            </a:r>
            <a:endParaRPr lang="en-US" sz="3600" dirty="0"/>
          </a:p>
        </p:txBody>
      </p:sp>
      <p:sp>
        <p:nvSpPr>
          <p:cNvPr id="2" name="Right Arrow 1"/>
          <p:cNvSpPr/>
          <p:nvPr/>
        </p:nvSpPr>
        <p:spPr>
          <a:xfrm rot="10800000">
            <a:off x="8349902" y="26911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12"/>
          <p:cNvGraphicFramePr>
            <a:graphicFrameLocks noChangeAspect="1"/>
          </p:cNvGraphicFramePr>
          <p:nvPr>
            <p:extLst>
              <p:ext uri="{D42A27DB-BD31-4B8C-83A1-F6EECF244321}">
                <p14:modId xmlns:p14="http://schemas.microsoft.com/office/powerpoint/2010/main" val="4198262208"/>
              </p:ext>
            </p:extLst>
          </p:nvPr>
        </p:nvGraphicFramePr>
        <p:xfrm>
          <a:off x="542939" y="400050"/>
          <a:ext cx="7272323" cy="5915025"/>
        </p:xfrm>
        <a:graphic>
          <a:graphicData uri="http://schemas.openxmlformats.org/presentationml/2006/ole">
            <mc:AlternateContent xmlns:mc="http://schemas.openxmlformats.org/markup-compatibility/2006">
              <mc:Choice xmlns:v="urn:schemas-microsoft-com:vml" Requires="v">
                <p:oleObj spid="_x0000_s1045" name="Visio" r:id="rId3" imgW="5071320" imgH="4516200" progId="Visio.Drawing.6">
                  <p:embed/>
                </p:oleObj>
              </mc:Choice>
              <mc:Fallback>
                <p:oleObj name="Visio" r:id="rId3" imgW="5071320" imgH="4516200" progId="Visio.Drawing.6">
                  <p:embed/>
                  <p:pic>
                    <p:nvPicPr>
                      <p:cNvPr id="102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39" y="400050"/>
                        <a:ext cx="7272323" cy="5915025"/>
                      </a:xfrm>
                      <a:prstGeom prst="rect">
                        <a:avLst/>
                      </a:prstGeom>
                    </p:spPr>
                  </p:pic>
                </p:oleObj>
              </mc:Fallback>
            </mc:AlternateContent>
          </a:graphicData>
        </a:graphic>
      </p:graphicFrame>
      <p:sp>
        <p:nvSpPr>
          <p:cNvPr id="6" name="Rectangle 5"/>
          <p:cNvSpPr/>
          <p:nvPr/>
        </p:nvSpPr>
        <p:spPr>
          <a:xfrm>
            <a:off x="6229350" y="4343401"/>
            <a:ext cx="5765127" cy="2246769"/>
          </a:xfrm>
          <a:prstGeom prst="rect">
            <a:avLst/>
          </a:prstGeom>
          <a:solidFill>
            <a:schemeClr val="accent1">
              <a:lumMod val="75000"/>
            </a:schemeClr>
          </a:solidFill>
        </p:spPr>
        <p:txBody>
          <a:bodyPr wrap="square">
            <a:spAutoFit/>
          </a:bodyPr>
          <a:lstStyle/>
          <a:p>
            <a:pPr lvl="0" algn="ctr" rtl="1">
              <a:spcBef>
                <a:spcPts val="1000"/>
              </a:spcBef>
              <a:buClr>
                <a:srgbClr val="ACD433"/>
              </a:buClr>
              <a:buSzPct val="80000"/>
            </a:pPr>
            <a:r>
              <a:rPr lang="fa-IR" sz="2800" dirty="0">
                <a:solidFill>
                  <a:srgbClr val="222222"/>
                </a:solidFill>
                <a:latin typeface=".Arabic UI Text"/>
                <a:ea typeface="+mj-ea"/>
                <a:cs typeface="B Nazanin" panose="00000400000000000000" pitchFamily="2" charset="-78"/>
              </a:rPr>
              <a:t>پروتئین‌ها برحسب </a:t>
            </a:r>
            <a:r>
              <a:rPr lang="fa-IR" sz="2800" dirty="0" smtClean="0">
                <a:solidFill>
                  <a:srgbClr val="222222"/>
                </a:solidFill>
                <a:latin typeface=".Arabic UI Text"/>
                <a:ea typeface="+mj-ea"/>
                <a:cs typeface="B Nazanin" panose="00000400000000000000" pitchFamily="2" charset="-78"/>
              </a:rPr>
              <a:t>محل </a:t>
            </a:r>
            <a:r>
              <a:rPr lang="fa-IR" sz="2800" dirty="0">
                <a:solidFill>
                  <a:srgbClr val="222222"/>
                </a:solidFill>
                <a:latin typeface=".Arabic UI Text"/>
                <a:ea typeface="+mj-ea"/>
                <a:cs typeface="B Nazanin" panose="00000400000000000000" pitchFamily="2" charset="-78"/>
              </a:rPr>
              <a:t>حضورشان عملکرد متفاوتی دارند، از جمله این وظایف می توان به فعالیت آنزیمی به منظور کاتالیز فرایند، شناسایی میکروب‌ها و سلول‌های سرطانی، انتقال موادی مانند گازهای تنفسی و سیگنال‌دهی اشاره کرد</a:t>
            </a:r>
          </a:p>
        </p:txBody>
      </p:sp>
    </p:spTree>
    <p:extLst>
      <p:ext uri="{BB962C8B-B14F-4D97-AF65-F5344CB8AC3E}">
        <p14:creationId xmlns:p14="http://schemas.microsoft.com/office/powerpoint/2010/main" val="25928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1341015"/>
            <a:ext cx="11096557" cy="5231236"/>
          </a:xfrm>
        </p:spPr>
        <p:txBody>
          <a:bodyPr>
            <a:normAutofit/>
          </a:bodyPr>
          <a:lstStyle/>
          <a:p>
            <a:pPr algn="r" rtl="1">
              <a:buFont typeface="Wingdings" panose="05000000000000000000" pitchFamily="2" charset="2"/>
              <a:buChar char="Ø"/>
            </a:pPr>
            <a:r>
              <a:rPr lang="fa-IR" sz="3200" dirty="0">
                <a:cs typeface="B Mitra" panose="00000400000000000000" pitchFamily="2" charset="-78"/>
              </a:rPr>
              <a:t>در سطح مولکولی، کلیه مکانیسم‌های زیستی سلول‌ها توسط پروتئین‌ها انجام </a:t>
            </a:r>
            <a:r>
              <a:rPr lang="fa-IR" sz="3200" dirty="0" smtClean="0">
                <a:cs typeface="B Mitra" panose="00000400000000000000" pitchFamily="2" charset="-78"/>
              </a:rPr>
              <a:t>می‌شود</a:t>
            </a:r>
          </a:p>
          <a:p>
            <a:pPr algn="r" rtl="1">
              <a:buFont typeface="Wingdings" panose="05000000000000000000" pitchFamily="2" charset="2"/>
              <a:buChar char="Ø"/>
            </a:pPr>
            <a:r>
              <a:rPr lang="fa-IR" sz="3200" dirty="0" smtClean="0">
                <a:cs typeface="B Mitra" panose="00000400000000000000" pitchFamily="2" charset="-78"/>
              </a:rPr>
              <a:t>پروتئین‌ها </a:t>
            </a:r>
            <a:r>
              <a:rPr lang="fa-IR" sz="3200" dirty="0">
                <a:cs typeface="B Mitra" panose="00000400000000000000" pitchFamily="2" charset="-78"/>
              </a:rPr>
              <a:t>با ارتباط با یکدیگر به‌طور دقیق و بسیار کنترل شده‌ای وظایف خود را انجام </a:t>
            </a:r>
            <a:r>
              <a:rPr lang="fa-IR" sz="3200" dirty="0" smtClean="0">
                <a:cs typeface="B Mitra" panose="00000400000000000000" pitchFamily="2" charset="-78"/>
              </a:rPr>
              <a:t>می‌دهند </a:t>
            </a:r>
          </a:p>
          <a:p>
            <a:pPr algn="r" rtl="1">
              <a:buFont typeface="Wingdings" panose="05000000000000000000" pitchFamily="2" charset="2"/>
              <a:buChar char="Ø"/>
            </a:pPr>
            <a:r>
              <a:rPr lang="fa-IR" sz="3200" dirty="0" smtClean="0">
                <a:cs typeface="B Mitra" panose="00000400000000000000" pitchFamily="2" charset="-78"/>
              </a:rPr>
              <a:t>اساس </a:t>
            </a:r>
            <a:r>
              <a:rPr lang="fa-IR" sz="3200" dirty="0">
                <a:cs typeface="B Mitra" panose="00000400000000000000" pitchFamily="2" charset="-78"/>
              </a:rPr>
              <a:t>مولکولی اغلب بیماری‌ها، بروز نقص یا تداخل </a:t>
            </a:r>
            <a:r>
              <a:rPr lang="fa-IR" sz="3200" dirty="0" smtClean="0">
                <a:cs typeface="B Mitra" panose="00000400000000000000" pitchFamily="2" charset="-78"/>
              </a:rPr>
              <a:t>در </a:t>
            </a:r>
            <a:r>
              <a:rPr lang="fa-IR" sz="3200" dirty="0">
                <a:cs typeface="B Mitra" panose="00000400000000000000" pitchFamily="2" charset="-78"/>
              </a:rPr>
              <a:t>کارکرد عادی پروتئین‌ها، که از طریق آن مکانیسم‌های زیستی سلولی را انجام می‌دهند، </a:t>
            </a:r>
            <a:r>
              <a:rPr lang="fa-IR" sz="3200" dirty="0" smtClean="0">
                <a:cs typeface="B Mitra" panose="00000400000000000000" pitchFamily="2" charset="-78"/>
              </a:rPr>
              <a:t>می‌باشد </a:t>
            </a:r>
          </a:p>
          <a:p>
            <a:pPr algn="r" rtl="1">
              <a:buFont typeface="Wingdings" panose="05000000000000000000" pitchFamily="2" charset="2"/>
              <a:buChar char="Ø"/>
            </a:pPr>
            <a:r>
              <a:rPr lang="fa-IR" sz="3200" dirty="0" smtClean="0">
                <a:cs typeface="B Mitra" panose="00000400000000000000" pitchFamily="2" charset="-78"/>
              </a:rPr>
              <a:t>اگر </a:t>
            </a:r>
            <a:r>
              <a:rPr lang="fa-IR" sz="3200" dirty="0">
                <a:cs typeface="B Mitra" panose="00000400000000000000" pitchFamily="2" charset="-78"/>
              </a:rPr>
              <a:t>کار پروتئین‌ها از حالت طبیعی خارج شود می‌توانند باعث بروز بیماری‌های مختلف </a:t>
            </a:r>
            <a:r>
              <a:rPr lang="fa-IR" sz="3200" dirty="0" smtClean="0">
                <a:cs typeface="B Mitra" panose="00000400000000000000" pitchFamily="2" charset="-78"/>
              </a:rPr>
              <a:t>شوند که </a:t>
            </a:r>
            <a:r>
              <a:rPr lang="fa-IR" sz="3200" dirty="0">
                <a:cs typeface="B Mitra" panose="00000400000000000000" pitchFamily="2" charset="-78"/>
              </a:rPr>
              <a:t>از جمله این بیماری‌ها سرطان </a:t>
            </a:r>
            <a:r>
              <a:rPr lang="fa-IR" sz="3200" dirty="0" smtClean="0">
                <a:cs typeface="B Mitra" panose="00000400000000000000" pitchFamily="2" charset="-78"/>
              </a:rPr>
              <a:t>است</a:t>
            </a:r>
          </a:p>
          <a:p>
            <a:pPr algn="r" rtl="1">
              <a:buFont typeface="Wingdings" panose="05000000000000000000" pitchFamily="2" charset="2"/>
              <a:buChar char="Ø"/>
            </a:pPr>
            <a:r>
              <a:rPr lang="fa-IR" sz="3200" dirty="0" smtClean="0">
                <a:cs typeface="B Mitra" panose="00000400000000000000" pitchFamily="2" charset="-78"/>
              </a:rPr>
              <a:t>برای مثال پریون </a:t>
            </a:r>
            <a:r>
              <a:rPr lang="fa-IR" sz="3200" dirty="0">
                <a:cs typeface="B Mitra" panose="00000400000000000000" pitchFamily="2" charset="-78"/>
              </a:rPr>
              <a:t>یکی از پروتئین‌هایی است که به‌طور عادی در سلول‌های عصبی بیان می‌شود. جهش در این پروتئین می‌تواند باعث تغییر ساختار این پروتئین شده به‌طوری‌که پروتئین جهش یافته می‌تواند مجتمع شده و پلاک‌های پروتئینی را در سلول‌های عصبی ایجاد کند</a:t>
            </a:r>
            <a:endParaRPr lang="fa-IR" sz="3200" dirty="0" smtClean="0">
              <a:cs typeface="B Mitra" panose="00000400000000000000" pitchFamily="2" charset="-78"/>
            </a:endParaRPr>
          </a:p>
        </p:txBody>
      </p:sp>
      <p:sp>
        <p:nvSpPr>
          <p:cNvPr id="4" name="Title 1"/>
          <p:cNvSpPr>
            <a:spLocks noGrp="1"/>
          </p:cNvSpPr>
          <p:nvPr>
            <p:ph type="title"/>
          </p:nvPr>
        </p:nvSpPr>
        <p:spPr>
          <a:xfrm>
            <a:off x="3457575" y="224118"/>
            <a:ext cx="6778996" cy="876020"/>
          </a:xfrm>
        </p:spPr>
        <p:txBody>
          <a:bodyPr/>
          <a:lstStyle/>
          <a:p>
            <a:pPr algn="r"/>
            <a:r>
              <a:rPr lang="fa-IR" sz="4000" dirty="0" smtClean="0">
                <a:solidFill>
                  <a:srgbClr val="FFFF00"/>
                </a:solidFill>
                <a:cs typeface="B Jadid" panose="00000700000000000000" pitchFamily="2" charset="-78"/>
              </a:rPr>
              <a:t>ارتباط پروتئین با بیماری ها</a:t>
            </a:r>
            <a:endParaRPr lang="en-US" dirty="0"/>
          </a:p>
        </p:txBody>
      </p:sp>
    </p:spTree>
    <p:extLst>
      <p:ext uri="{BB962C8B-B14F-4D97-AF65-F5344CB8AC3E}">
        <p14:creationId xmlns:p14="http://schemas.microsoft.com/office/powerpoint/2010/main" val="154693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266981"/>
            <a:ext cx="9404723" cy="861732"/>
          </a:xfrm>
        </p:spPr>
        <p:txBody>
          <a:bodyPr/>
          <a:lstStyle/>
          <a:p>
            <a:pPr algn="r"/>
            <a:r>
              <a:rPr lang="fa-IR" sz="4000" dirty="0" smtClean="0">
                <a:solidFill>
                  <a:srgbClr val="FFFF00"/>
                </a:solidFill>
                <a:cs typeface="B Jadid" panose="00000700000000000000" pitchFamily="2" charset="-78"/>
              </a:rPr>
              <a:t>منابع تامین پروتئین</a:t>
            </a:r>
            <a:endParaRPr lang="en-US" dirty="0"/>
          </a:p>
        </p:txBody>
      </p:sp>
      <p:sp>
        <p:nvSpPr>
          <p:cNvPr id="4" name="Oval 3"/>
          <p:cNvSpPr/>
          <p:nvPr/>
        </p:nvSpPr>
        <p:spPr>
          <a:xfrm>
            <a:off x="8258174" y="1809162"/>
            <a:ext cx="3071812" cy="17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Titr" panose="00000700000000000000" pitchFamily="2" charset="-78"/>
              </a:rPr>
              <a:t>پروتئین های طبیعی</a:t>
            </a:r>
          </a:p>
          <a:p>
            <a:pPr algn="ctr"/>
            <a:r>
              <a:rPr lang="fa-IR" sz="3200" dirty="0" smtClean="0">
                <a:cs typeface="B Titr" panose="00000700000000000000" pitchFamily="2" charset="-78"/>
              </a:rPr>
              <a:t>(غذایی)</a:t>
            </a:r>
            <a:endParaRPr lang="en-US" sz="3200" dirty="0">
              <a:cs typeface="B Titr" panose="00000700000000000000" pitchFamily="2" charset="-78"/>
            </a:endParaRPr>
          </a:p>
        </p:txBody>
      </p:sp>
      <p:sp>
        <p:nvSpPr>
          <p:cNvPr id="5" name="Rounded Rectangle 4"/>
          <p:cNvSpPr/>
          <p:nvPr/>
        </p:nvSpPr>
        <p:spPr>
          <a:xfrm>
            <a:off x="8258175" y="4571999"/>
            <a:ext cx="2914650" cy="1664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Titr" panose="00000700000000000000" pitchFamily="2" charset="-78"/>
              </a:rPr>
              <a:t>پروتئین های نوترکیب</a:t>
            </a:r>
          </a:p>
          <a:p>
            <a:pPr algn="ctr"/>
            <a:r>
              <a:rPr lang="fa-IR" sz="3200" dirty="0" smtClean="0">
                <a:cs typeface="B Titr" panose="00000700000000000000" pitchFamily="2" charset="-78"/>
              </a:rPr>
              <a:t>(دارویی)</a:t>
            </a:r>
            <a:endParaRPr lang="en-US" sz="3200" dirty="0">
              <a:cs typeface="B Titr" panose="00000700000000000000" pitchFamily="2" charset="-78"/>
            </a:endParaRPr>
          </a:p>
        </p:txBody>
      </p:sp>
      <p:sp>
        <p:nvSpPr>
          <p:cNvPr id="6" name="Left Arrow 5"/>
          <p:cNvSpPr/>
          <p:nvPr/>
        </p:nvSpPr>
        <p:spPr>
          <a:xfrm>
            <a:off x="7050428" y="252831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050428" y="51619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78" y="4268404"/>
            <a:ext cx="6411912" cy="22716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78" y="1271588"/>
            <a:ext cx="6411912" cy="2789649"/>
          </a:xfrm>
          <a:prstGeom prst="rect">
            <a:avLst/>
          </a:prstGeom>
        </p:spPr>
      </p:pic>
    </p:spTree>
    <p:extLst>
      <p:ext uri="{BB962C8B-B14F-4D97-AF65-F5344CB8AC3E}">
        <p14:creationId xmlns:p14="http://schemas.microsoft.com/office/powerpoint/2010/main" val="1477707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1817</TotalTime>
  <Words>1877</Words>
  <Application>Microsoft Office PowerPoint</Application>
  <PresentationFormat>Widescreen</PresentationFormat>
  <Paragraphs>144</Paragraphs>
  <Slides>29</Slides>
  <Notes>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8" baseType="lpstr">
      <vt:lpstr>.Arabic UI Text</vt:lpstr>
      <vt:lpstr>Abadi MT Condensed Extra Bold</vt:lpstr>
      <vt:lpstr>Arial</vt:lpstr>
      <vt:lpstr>B Farnaz</vt:lpstr>
      <vt:lpstr>B Jadid</vt:lpstr>
      <vt:lpstr>B Lotus</vt:lpstr>
      <vt:lpstr>B Mitra</vt:lpstr>
      <vt:lpstr>B Nazanin</vt:lpstr>
      <vt:lpstr>B Titr</vt:lpstr>
      <vt:lpstr>Calibri</vt:lpstr>
      <vt:lpstr>Century Gothic</vt:lpstr>
      <vt:lpstr>Tahoma</vt:lpstr>
      <vt:lpstr>Times</vt:lpstr>
      <vt:lpstr>Times New Roman</vt:lpstr>
      <vt:lpstr>Wingdings</vt:lpstr>
      <vt:lpstr>Wingdings 3</vt:lpstr>
      <vt:lpstr>Ion</vt:lpstr>
      <vt:lpstr>CS ChemDraw Drawing</vt:lpstr>
      <vt:lpstr>Visio</vt:lpstr>
      <vt:lpstr>خالص سازی پروتئین</vt:lpstr>
      <vt:lpstr>پروتئین چیست؟</vt:lpstr>
      <vt:lpstr>نحوه ایجاد پروتئین ها در سلول</vt:lpstr>
      <vt:lpstr>اسیدهای آمینه واحدهای ساختاری پروتئین هستند</vt:lpstr>
      <vt:lpstr>PowerPoint Presentation</vt:lpstr>
      <vt:lpstr>تقسیم بندی پروتئین ها </vt:lpstr>
      <vt:lpstr>PowerPoint Presentation</vt:lpstr>
      <vt:lpstr>ارتباط پروتئین با بیماری ها</vt:lpstr>
      <vt:lpstr>منابع تامین پروتئین</vt:lpstr>
      <vt:lpstr>فرآیند تولید پروتئین نوترکیب</vt:lpstr>
      <vt:lpstr>ضرورت تولید پروتئین نوترکیب</vt:lpstr>
      <vt:lpstr>مراحل تولید و تخلیص پروتئین نوترکیب</vt:lpstr>
      <vt:lpstr>دلایل خالص سازی پروتئین ها</vt:lpstr>
      <vt:lpstr>خالص سازی بر مبنای روش های کروماتوگرافی</vt:lpstr>
      <vt:lpstr>PowerPoint Presentation</vt:lpstr>
      <vt:lpstr>PowerPoint Presentation</vt:lpstr>
      <vt:lpstr>PowerPoint Presentation</vt:lpstr>
      <vt:lpstr>PowerPoint Presentation</vt:lpstr>
      <vt:lpstr>Protein mixture applied to column  Solvent (buffer) applied to top, flowed through column   Different proteins interact with matrix to different extents, flow at different rates  Proteins collected separately in different fractions</vt:lpstr>
      <vt:lpstr>PowerPoint Presentation</vt:lpstr>
      <vt:lpstr>PowerPoint Presentation</vt:lpstr>
      <vt:lpstr>Ion-Exchange Chromatography </vt:lpstr>
      <vt:lpstr>PowerPoint Presentation</vt:lpstr>
      <vt:lpstr>PowerPoint Presentation</vt:lpstr>
      <vt:lpstr>Hydrophobic Interaction Chromatography </vt:lpstr>
      <vt:lpstr>عملکرد کروماتوگرافی در تخلیص پروتئین ها در مقیاس صنعتی </vt:lpstr>
      <vt:lpstr>PowerPoint Presentation</vt:lpstr>
      <vt:lpstr>تولید رزین های تخلیص کننده پروتئین ها</vt:lpstr>
      <vt:lpstr>شرکت نوآوران زیست گستر ارگ (ARG Biotech) اولین و تنهاترین تولید انواع رزین های تخلیص کننده پروتئین ها در کشور می باشد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بیوشیمی کربوهیدرات و لیپید</dc:title>
  <dc:creator>Asus</dc:creator>
  <cp:lastModifiedBy>ASUS</cp:lastModifiedBy>
  <cp:revision>103</cp:revision>
  <dcterms:created xsi:type="dcterms:W3CDTF">2019-04-19T07:30:03Z</dcterms:created>
  <dcterms:modified xsi:type="dcterms:W3CDTF">2020-01-15T22:40:42Z</dcterms:modified>
</cp:coreProperties>
</file>